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p:restoredTop sz="85954"/>
  </p:normalViewPr>
  <p:slideViewPr>
    <p:cSldViewPr snapToGrid="0" snapToObjects="1">
      <p:cViewPr varScale="1">
        <p:scale>
          <a:sx n="96" d="100"/>
          <a:sy n="96"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E4E78-7A02-4F4C-9371-4B1DA9894899}" type="datetimeFigureOut">
              <a:rPr kumimoji="1" lang="zh-CN" altLang="en-US" smtClean="0"/>
              <a:t>2020/8/7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18BF5-AA1D-2249-BE2A-D60D85004DCF}" type="slidenum">
              <a:rPr kumimoji="1" lang="zh-CN" altLang="en-US" smtClean="0"/>
              <a:t>‹#›</a:t>
            </a:fld>
            <a:endParaRPr kumimoji="1" lang="zh-CN" altLang="en-US"/>
          </a:p>
        </p:txBody>
      </p:sp>
    </p:spTree>
    <p:extLst>
      <p:ext uri="{BB962C8B-B14F-4D97-AF65-F5344CB8AC3E}">
        <p14:creationId xmlns:p14="http://schemas.microsoft.com/office/powerpoint/2010/main" val="316478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FA18BF5-AA1D-2249-BE2A-D60D85004DCF}" type="slidenum">
              <a:rPr kumimoji="1" lang="zh-CN" altLang="en-US" smtClean="0"/>
              <a:t>1</a:t>
            </a:fld>
            <a:endParaRPr kumimoji="1" lang="zh-CN" altLang="en-US"/>
          </a:p>
        </p:txBody>
      </p:sp>
    </p:spTree>
    <p:extLst>
      <p:ext uri="{BB962C8B-B14F-4D97-AF65-F5344CB8AC3E}">
        <p14:creationId xmlns:p14="http://schemas.microsoft.com/office/powerpoint/2010/main" val="55756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minimizing the following contrastive loss: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1FA18BF5-AA1D-2249-BE2A-D60D85004DCF}" type="slidenum">
              <a:rPr kumimoji="1" lang="zh-CN" altLang="en-US" smtClean="0"/>
              <a:t>8</a:t>
            </a:fld>
            <a:endParaRPr kumimoji="1" lang="zh-CN" altLang="en-US"/>
          </a:p>
        </p:txBody>
      </p:sp>
    </p:spTree>
    <p:extLst>
      <p:ext uri="{BB962C8B-B14F-4D97-AF65-F5344CB8AC3E}">
        <p14:creationId xmlns:p14="http://schemas.microsoft.com/office/powerpoint/2010/main" val="21972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only difference compared to a standard Bi-LSTM model during back- propagation is that the gradients of the CNN model now stem from the average of two sources (See Figure 2), allowing the CNN model to learn useful semantic information at the same time.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1FA18BF5-AA1D-2249-BE2A-D60D85004DCF}" type="slidenum">
              <a:rPr kumimoji="1" lang="zh-CN" altLang="en-US" smtClean="0"/>
              <a:t>9</a:t>
            </a:fld>
            <a:endParaRPr kumimoji="1" lang="zh-CN" altLang="en-US"/>
          </a:p>
        </p:txBody>
      </p:sp>
    </p:spTree>
    <p:extLst>
      <p:ext uri="{BB962C8B-B14F-4D97-AF65-F5344CB8AC3E}">
        <p14:creationId xmlns:p14="http://schemas.microsoft.com/office/powerpoint/2010/main" val="303045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FA18BF5-AA1D-2249-BE2A-D60D85004DCF}" type="slidenum">
              <a:rPr kumimoji="1" lang="zh-CN" altLang="en-US" smtClean="0"/>
              <a:t>12</a:t>
            </a:fld>
            <a:endParaRPr kumimoji="1" lang="zh-CN" altLang="en-US"/>
          </a:p>
        </p:txBody>
      </p:sp>
    </p:spTree>
    <p:extLst>
      <p:ext uri="{BB962C8B-B14F-4D97-AF65-F5344CB8AC3E}">
        <p14:creationId xmlns:p14="http://schemas.microsoft.com/office/powerpoint/2010/main" val="238540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FA18BF5-AA1D-2249-BE2A-D60D85004DCF}" type="slidenum">
              <a:rPr kumimoji="1" lang="zh-CN" altLang="en-US" smtClean="0"/>
              <a:t>14</a:t>
            </a:fld>
            <a:endParaRPr kumimoji="1" lang="zh-CN" altLang="en-US"/>
          </a:p>
        </p:txBody>
      </p:sp>
    </p:spTree>
    <p:extLst>
      <p:ext uri="{BB962C8B-B14F-4D97-AF65-F5344CB8AC3E}">
        <p14:creationId xmlns:p14="http://schemas.microsoft.com/office/powerpoint/2010/main" val="125784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FA782-67EF-FA43-B7C0-D2481EA2855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98A1BAC-E560-1C43-9EB5-FF0C7D010C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DB85BF3-BDB1-1D4B-90FF-6084A2C8B9B1}"/>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5" name="页脚占位符 4">
            <a:extLst>
              <a:ext uri="{FF2B5EF4-FFF2-40B4-BE49-F238E27FC236}">
                <a16:creationId xmlns:a16="http://schemas.microsoft.com/office/drawing/2014/main" id="{C6C52B7A-78C7-0B44-8E39-A097A605013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E4A278A-4EA8-364E-BFB6-C12C8EDE6734}"/>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1902918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CB95E-D54B-4545-B776-53D8A8B5030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25A15F5-CEF9-6347-9FCE-7FA0A693BBE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9C1988C-2F8C-BD42-81EC-AC6CF9DB824A}"/>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5" name="页脚占位符 4">
            <a:extLst>
              <a:ext uri="{FF2B5EF4-FFF2-40B4-BE49-F238E27FC236}">
                <a16:creationId xmlns:a16="http://schemas.microsoft.com/office/drawing/2014/main" id="{F8B27C86-1BE9-AB4E-8B6C-34DC73B208D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4F5D534-85DF-6540-A47E-77D3039742AA}"/>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277796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F12DC04-AEA3-9145-BA9D-887AFB356D2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FE69949-1554-AD49-BAC0-A91EF38F073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B5B5268-BD2D-BC4A-B5DC-5FE8559B95F6}"/>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5" name="页脚占位符 4">
            <a:extLst>
              <a:ext uri="{FF2B5EF4-FFF2-40B4-BE49-F238E27FC236}">
                <a16:creationId xmlns:a16="http://schemas.microsoft.com/office/drawing/2014/main" id="{C4BE9572-CC5D-4148-A6C2-2DD62CB79AB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0CFC26B-D257-DB45-B587-62EFF6FAEB36}"/>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1497147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98AFA-85D3-B449-AD96-74F40C8AC11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39F5ABB-49E1-1947-9BFB-E4FA580BA2F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57C36F-5B84-A742-B42F-D87BA6C84076}"/>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5" name="页脚占位符 4">
            <a:extLst>
              <a:ext uri="{FF2B5EF4-FFF2-40B4-BE49-F238E27FC236}">
                <a16:creationId xmlns:a16="http://schemas.microsoft.com/office/drawing/2014/main" id="{0450CB86-EA4E-EF4F-9546-85FD98A6CF6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A367B4B-7B21-A24B-862B-195A31F715F4}"/>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113551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7E54D-A97A-7949-836E-83FE409B3ED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4EFBF4A-E185-3A4D-8054-8754F9AE1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E68E8B7-25C0-0F42-A3B1-3735CDE7FF90}"/>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5" name="页脚占位符 4">
            <a:extLst>
              <a:ext uri="{FF2B5EF4-FFF2-40B4-BE49-F238E27FC236}">
                <a16:creationId xmlns:a16="http://schemas.microsoft.com/office/drawing/2014/main" id="{18896F8E-EBD3-5643-B1CA-348F6A1A637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DFEB543-212D-0D4A-AFC3-D58420DB855E}"/>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3304392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3A11E-2563-9D46-8410-1BD10737ECF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E3082ED-F45A-964E-98D7-D5B14640FED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65C0E843-AB20-3840-8443-6C444BFCEC6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4B27534-D256-B644-B645-28D00EE6B5CD}"/>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6" name="页脚占位符 5">
            <a:extLst>
              <a:ext uri="{FF2B5EF4-FFF2-40B4-BE49-F238E27FC236}">
                <a16:creationId xmlns:a16="http://schemas.microsoft.com/office/drawing/2014/main" id="{2E737BB1-D8DD-1B4A-9796-04C77ED7A0C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37734FA-208C-954D-9E01-4CA8C45F7504}"/>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234536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EAE7A-61A3-BB4C-B7C6-7D2CC293A5F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F41C575-0461-B748-96C8-7C8AC81766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DBDB13B-9360-EA48-BB90-74DF6734808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5DF6CB2-D6A4-884F-8A2B-7911CBE74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0AB0185-70F7-344B-8F6D-FEBC43AC127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EB9626C-B18C-8546-80D2-4227A9C16BF9}"/>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8" name="页脚占位符 7">
            <a:extLst>
              <a:ext uri="{FF2B5EF4-FFF2-40B4-BE49-F238E27FC236}">
                <a16:creationId xmlns:a16="http://schemas.microsoft.com/office/drawing/2014/main" id="{CC23821D-CF18-0742-A5A4-7CAB519B909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0987F97-66DB-CE47-919A-DF7315D84F7D}"/>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53014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A6611-2679-8344-B28B-A90C0F4E793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D4D98A7-C939-8746-BF03-1172DA00C9FA}"/>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4" name="页脚占位符 3">
            <a:extLst>
              <a:ext uri="{FF2B5EF4-FFF2-40B4-BE49-F238E27FC236}">
                <a16:creationId xmlns:a16="http://schemas.microsoft.com/office/drawing/2014/main" id="{AA97CD54-6220-5C41-AA74-DD329F36DF0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03A3A9F-F605-1C4C-9AE7-581EDA30C224}"/>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3534316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F5D475-2643-9E4C-A4FE-CBDED2287374}"/>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3" name="页脚占位符 2">
            <a:extLst>
              <a:ext uri="{FF2B5EF4-FFF2-40B4-BE49-F238E27FC236}">
                <a16:creationId xmlns:a16="http://schemas.microsoft.com/office/drawing/2014/main" id="{DB0C2E8B-9180-E54B-80D6-B0928B98AE0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A06E579-253F-A84F-9D18-FF4BC74F8BEC}"/>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212555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311D0-86F2-C040-A91B-AD570E2F2B5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18643F94-88A7-DF41-B57B-00968C3294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33CDA07-228F-0649-94FD-8512B3C78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CC0C295-7FC5-C14A-B926-D1BA4D785642}"/>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6" name="页脚占位符 5">
            <a:extLst>
              <a:ext uri="{FF2B5EF4-FFF2-40B4-BE49-F238E27FC236}">
                <a16:creationId xmlns:a16="http://schemas.microsoft.com/office/drawing/2014/main" id="{6CA5CFFA-3E61-B34F-A306-9524E2EC8BC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052E1D4-052F-AD42-BD8D-2EFE489C2673}"/>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358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0BB59-7DD9-D54D-ABC0-64B05503AAF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910DAB2-D6DC-C64F-90F6-4EEC6E3ED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8E7A821-7A1A-6346-9BA9-ABFCAA5AB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29C0230-59AB-2D4D-8C9E-4129A976E3AA}"/>
              </a:ext>
            </a:extLst>
          </p:cNvPr>
          <p:cNvSpPr>
            <a:spLocks noGrp="1"/>
          </p:cNvSpPr>
          <p:nvPr>
            <p:ph type="dt" sz="half" idx="10"/>
          </p:nvPr>
        </p:nvSpPr>
        <p:spPr/>
        <p:txBody>
          <a:bodyPr/>
          <a:lstStyle/>
          <a:p>
            <a:fld id="{9FE78829-2E6E-CF45-8759-BEFCC9CBFC67}" type="datetimeFigureOut">
              <a:rPr kumimoji="1" lang="zh-CN" altLang="en-US" smtClean="0"/>
              <a:t>2020/8/7</a:t>
            </a:fld>
            <a:endParaRPr kumimoji="1" lang="zh-CN" altLang="en-US"/>
          </a:p>
        </p:txBody>
      </p:sp>
      <p:sp>
        <p:nvSpPr>
          <p:cNvPr id="6" name="页脚占位符 5">
            <a:extLst>
              <a:ext uri="{FF2B5EF4-FFF2-40B4-BE49-F238E27FC236}">
                <a16:creationId xmlns:a16="http://schemas.microsoft.com/office/drawing/2014/main" id="{0EE7BB63-A8C6-3C4C-B1C7-BA30347A1D6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D33A4A7-F372-A748-9247-62D3C72F3053}"/>
              </a:ext>
            </a:extLst>
          </p:cNvPr>
          <p:cNvSpPr>
            <a:spLocks noGrp="1"/>
          </p:cNvSpPr>
          <p:nvPr>
            <p:ph type="sldNum" sz="quarter" idx="12"/>
          </p:nvPr>
        </p:nvSpPr>
        <p:spPr/>
        <p:txBody>
          <a:body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201461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55F4CC-1BD4-B148-9D6E-431FB69E9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BFDF850-523D-134C-9FB5-AE98C0A55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375B8EC-3EAD-A843-B56A-4B7B87DF7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78829-2E6E-CF45-8759-BEFCC9CBFC67}" type="datetimeFigureOut">
              <a:rPr kumimoji="1" lang="zh-CN" altLang="en-US" smtClean="0"/>
              <a:t>2020/8/7</a:t>
            </a:fld>
            <a:endParaRPr kumimoji="1" lang="zh-CN" altLang="en-US"/>
          </a:p>
        </p:txBody>
      </p:sp>
      <p:sp>
        <p:nvSpPr>
          <p:cNvPr id="5" name="页脚占位符 4">
            <a:extLst>
              <a:ext uri="{FF2B5EF4-FFF2-40B4-BE49-F238E27FC236}">
                <a16:creationId xmlns:a16="http://schemas.microsoft.com/office/drawing/2014/main" id="{5465BAC0-C894-084F-B75C-177D8832A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3DAC824-D1BF-3640-B808-8618D3FC50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7B10FD-3AE1-7C41-B7FB-82E23D50CB75}" type="slidenum">
              <a:rPr kumimoji="1" lang="zh-CN" altLang="en-US" smtClean="0"/>
              <a:t>‹#›</a:t>
            </a:fld>
            <a:endParaRPr kumimoji="1" lang="zh-CN" altLang="en-US"/>
          </a:p>
        </p:txBody>
      </p:sp>
    </p:spTree>
    <p:extLst>
      <p:ext uri="{BB962C8B-B14F-4D97-AF65-F5344CB8AC3E}">
        <p14:creationId xmlns:p14="http://schemas.microsoft.com/office/powerpoint/2010/main" val="2396696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48017-905D-B441-90DF-2768F7001AB6}"/>
              </a:ext>
            </a:extLst>
          </p:cNvPr>
          <p:cNvSpPr>
            <a:spLocks noGrp="1"/>
          </p:cNvSpPr>
          <p:nvPr>
            <p:ph type="ctrTitle"/>
          </p:nvPr>
        </p:nvSpPr>
        <p:spPr/>
        <p:txBody>
          <a:bodyPr>
            <a:normAutofit fontScale="90000"/>
          </a:bodyPr>
          <a:lstStyle/>
          <a:p>
            <a:r>
              <a:rPr lang="en" altLang="zh-CN" dirty="0"/>
              <a:t>Learning Fashion Compatibility with Bidirectional LSTMs </a:t>
            </a:r>
            <a:endParaRPr kumimoji="1" lang="zh-CN" altLang="en-US" dirty="0"/>
          </a:p>
        </p:txBody>
      </p:sp>
      <p:sp>
        <p:nvSpPr>
          <p:cNvPr id="3" name="副标题 2">
            <a:extLst>
              <a:ext uri="{FF2B5EF4-FFF2-40B4-BE49-F238E27FC236}">
                <a16:creationId xmlns:a16="http://schemas.microsoft.com/office/drawing/2014/main" id="{6FD22E0D-123F-624E-852B-5099152D20F1}"/>
              </a:ext>
            </a:extLst>
          </p:cNvPr>
          <p:cNvSpPr>
            <a:spLocks noGrp="1"/>
          </p:cNvSpPr>
          <p:nvPr>
            <p:ph type="subTitle" idx="1"/>
          </p:nvPr>
        </p:nvSpPr>
        <p:spPr/>
        <p:txBody>
          <a:bodyPr/>
          <a:lstStyle/>
          <a:p>
            <a:r>
              <a:rPr kumimoji="1" lang="en-US" altLang="zh-CN" dirty="0"/>
              <a:t>MM2017</a:t>
            </a:r>
            <a:endParaRPr kumimoji="1" lang="zh-CN" altLang="en-US" dirty="0"/>
          </a:p>
        </p:txBody>
      </p:sp>
    </p:spTree>
    <p:extLst>
      <p:ext uri="{BB962C8B-B14F-4D97-AF65-F5344CB8AC3E}">
        <p14:creationId xmlns:p14="http://schemas.microsoft.com/office/powerpoint/2010/main" val="4294612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Fill-in-the-blank Fashion Recommendation </a:t>
            </a:r>
          </a:p>
        </p:txBody>
      </p:sp>
      <p:pic>
        <p:nvPicPr>
          <p:cNvPr id="7" name="图片 6">
            <a:extLst>
              <a:ext uri="{FF2B5EF4-FFF2-40B4-BE49-F238E27FC236}">
                <a16:creationId xmlns:a16="http://schemas.microsoft.com/office/drawing/2014/main" id="{F9CB5345-4030-014D-B54F-7FCFB78777F7}"/>
              </a:ext>
            </a:extLst>
          </p:cNvPr>
          <p:cNvPicPr>
            <a:picLocks noChangeAspect="1"/>
          </p:cNvPicPr>
          <p:nvPr/>
        </p:nvPicPr>
        <p:blipFill>
          <a:blip r:embed="rId2"/>
          <a:stretch>
            <a:fillRect/>
          </a:stretch>
        </p:blipFill>
        <p:spPr>
          <a:xfrm>
            <a:off x="857625" y="1379095"/>
            <a:ext cx="9572301" cy="3778250"/>
          </a:xfrm>
          <a:prstGeom prst="rect">
            <a:avLst/>
          </a:prstGeom>
        </p:spPr>
      </p:pic>
    </p:spTree>
    <p:extLst>
      <p:ext uri="{BB962C8B-B14F-4D97-AF65-F5344CB8AC3E}">
        <p14:creationId xmlns:p14="http://schemas.microsoft.com/office/powerpoint/2010/main" val="298845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Fill-in-the-blank Fashion Recommendation </a:t>
            </a:r>
          </a:p>
        </p:txBody>
      </p:sp>
      <p:pic>
        <p:nvPicPr>
          <p:cNvPr id="2" name="图片 1">
            <a:extLst>
              <a:ext uri="{FF2B5EF4-FFF2-40B4-BE49-F238E27FC236}">
                <a16:creationId xmlns:a16="http://schemas.microsoft.com/office/drawing/2014/main" id="{0FBB88FC-5465-6B4F-B339-AD47C57FE2B6}"/>
              </a:ext>
            </a:extLst>
          </p:cNvPr>
          <p:cNvPicPr>
            <a:picLocks noChangeAspect="1"/>
          </p:cNvPicPr>
          <p:nvPr/>
        </p:nvPicPr>
        <p:blipFill>
          <a:blip r:embed="rId2"/>
          <a:stretch>
            <a:fillRect/>
          </a:stretch>
        </p:blipFill>
        <p:spPr>
          <a:xfrm>
            <a:off x="492919" y="1054099"/>
            <a:ext cx="6650413" cy="3974319"/>
          </a:xfrm>
          <a:prstGeom prst="rect">
            <a:avLst/>
          </a:prstGeom>
        </p:spPr>
      </p:pic>
      <p:pic>
        <p:nvPicPr>
          <p:cNvPr id="5" name="图片 4">
            <a:extLst>
              <a:ext uri="{FF2B5EF4-FFF2-40B4-BE49-F238E27FC236}">
                <a16:creationId xmlns:a16="http://schemas.microsoft.com/office/drawing/2014/main" id="{54F6A668-2A3B-B54B-B6B9-3E921EE82C3C}"/>
              </a:ext>
            </a:extLst>
          </p:cNvPr>
          <p:cNvPicPr>
            <a:picLocks noChangeAspect="1"/>
          </p:cNvPicPr>
          <p:nvPr/>
        </p:nvPicPr>
        <p:blipFill>
          <a:blip r:embed="rId3"/>
          <a:stretch>
            <a:fillRect/>
          </a:stretch>
        </p:blipFill>
        <p:spPr>
          <a:xfrm>
            <a:off x="7347368" y="1054099"/>
            <a:ext cx="4844632" cy="319929"/>
          </a:xfrm>
          <a:prstGeom prst="rect">
            <a:avLst/>
          </a:prstGeom>
        </p:spPr>
      </p:pic>
      <p:pic>
        <p:nvPicPr>
          <p:cNvPr id="6" name="图片 5">
            <a:extLst>
              <a:ext uri="{FF2B5EF4-FFF2-40B4-BE49-F238E27FC236}">
                <a16:creationId xmlns:a16="http://schemas.microsoft.com/office/drawing/2014/main" id="{00DCE42D-9285-174A-8768-8346D2698BAB}"/>
              </a:ext>
            </a:extLst>
          </p:cNvPr>
          <p:cNvPicPr>
            <a:picLocks noChangeAspect="1"/>
          </p:cNvPicPr>
          <p:nvPr/>
        </p:nvPicPr>
        <p:blipFill>
          <a:blip r:embed="rId4"/>
          <a:stretch>
            <a:fillRect/>
          </a:stretch>
        </p:blipFill>
        <p:spPr>
          <a:xfrm>
            <a:off x="7347368" y="1955800"/>
            <a:ext cx="2806700" cy="330200"/>
          </a:xfrm>
          <a:prstGeom prst="rect">
            <a:avLst/>
          </a:prstGeom>
        </p:spPr>
      </p:pic>
      <p:pic>
        <p:nvPicPr>
          <p:cNvPr id="8" name="图片 7">
            <a:extLst>
              <a:ext uri="{FF2B5EF4-FFF2-40B4-BE49-F238E27FC236}">
                <a16:creationId xmlns:a16="http://schemas.microsoft.com/office/drawing/2014/main" id="{AF7BEDE8-C4B2-4640-BE11-C567CF4C9B81}"/>
              </a:ext>
            </a:extLst>
          </p:cNvPr>
          <p:cNvPicPr>
            <a:picLocks noChangeAspect="1"/>
          </p:cNvPicPr>
          <p:nvPr/>
        </p:nvPicPr>
        <p:blipFill>
          <a:blip r:embed="rId5"/>
          <a:stretch>
            <a:fillRect/>
          </a:stretch>
        </p:blipFill>
        <p:spPr>
          <a:xfrm>
            <a:off x="7347368" y="1537914"/>
            <a:ext cx="4508500" cy="254000"/>
          </a:xfrm>
          <a:prstGeom prst="rect">
            <a:avLst/>
          </a:prstGeom>
        </p:spPr>
      </p:pic>
    </p:spTree>
    <p:extLst>
      <p:ext uri="{BB962C8B-B14F-4D97-AF65-F5344CB8AC3E}">
        <p14:creationId xmlns:p14="http://schemas.microsoft.com/office/powerpoint/2010/main" val="382500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Fill-in-the-blank Fashion Recommendation </a:t>
            </a:r>
          </a:p>
        </p:txBody>
      </p:sp>
      <p:pic>
        <p:nvPicPr>
          <p:cNvPr id="3" name="图片 2">
            <a:extLst>
              <a:ext uri="{FF2B5EF4-FFF2-40B4-BE49-F238E27FC236}">
                <a16:creationId xmlns:a16="http://schemas.microsoft.com/office/drawing/2014/main" id="{0EF6769E-C9E1-5C43-80C7-7E14C74009F4}"/>
              </a:ext>
            </a:extLst>
          </p:cNvPr>
          <p:cNvPicPr>
            <a:picLocks noChangeAspect="1"/>
          </p:cNvPicPr>
          <p:nvPr/>
        </p:nvPicPr>
        <p:blipFill>
          <a:blip r:embed="rId3"/>
          <a:stretch>
            <a:fillRect/>
          </a:stretch>
        </p:blipFill>
        <p:spPr>
          <a:xfrm>
            <a:off x="955411" y="1184222"/>
            <a:ext cx="4622218" cy="4954249"/>
          </a:xfrm>
          <a:prstGeom prst="rect">
            <a:avLst/>
          </a:prstGeom>
        </p:spPr>
      </p:pic>
      <p:pic>
        <p:nvPicPr>
          <p:cNvPr id="5" name="图片 4">
            <a:extLst>
              <a:ext uri="{FF2B5EF4-FFF2-40B4-BE49-F238E27FC236}">
                <a16:creationId xmlns:a16="http://schemas.microsoft.com/office/drawing/2014/main" id="{20B8862C-94B3-2341-89CF-C7F79615B2BC}"/>
              </a:ext>
            </a:extLst>
          </p:cNvPr>
          <p:cNvPicPr>
            <a:picLocks noChangeAspect="1"/>
          </p:cNvPicPr>
          <p:nvPr/>
        </p:nvPicPr>
        <p:blipFill>
          <a:blip r:embed="rId4"/>
          <a:stretch>
            <a:fillRect/>
          </a:stretch>
        </p:blipFill>
        <p:spPr>
          <a:xfrm>
            <a:off x="5759820" y="1184222"/>
            <a:ext cx="5476769" cy="4954250"/>
          </a:xfrm>
          <a:prstGeom prst="rect">
            <a:avLst/>
          </a:prstGeom>
        </p:spPr>
      </p:pic>
      <p:sp>
        <p:nvSpPr>
          <p:cNvPr id="6" name="矩形 5">
            <a:extLst>
              <a:ext uri="{FF2B5EF4-FFF2-40B4-BE49-F238E27FC236}">
                <a16:creationId xmlns:a16="http://schemas.microsoft.com/office/drawing/2014/main" id="{2307B6E0-1EAC-A343-8BE8-AA188DAF0A36}"/>
              </a:ext>
            </a:extLst>
          </p:cNvPr>
          <p:cNvSpPr/>
          <p:nvPr/>
        </p:nvSpPr>
        <p:spPr>
          <a:xfrm>
            <a:off x="1836640" y="839450"/>
            <a:ext cx="2275559" cy="369332"/>
          </a:xfrm>
          <a:prstGeom prst="rect">
            <a:avLst/>
          </a:prstGeom>
        </p:spPr>
        <p:txBody>
          <a:bodyPr wrap="none">
            <a:spAutoFit/>
          </a:bodyPr>
          <a:lstStyle/>
          <a:p>
            <a:r>
              <a:rPr lang="en" altLang="zh-CN" dirty="0">
                <a:solidFill>
                  <a:srgbClr val="FF0000"/>
                </a:solidFill>
                <a:latin typeface="LinLibertineT"/>
              </a:rPr>
              <a:t>detect what kinds of  </a:t>
            </a:r>
            <a:endParaRPr lang="en" altLang="zh-CN" dirty="0">
              <a:solidFill>
                <a:srgbClr val="FF0000"/>
              </a:solidFill>
            </a:endParaRPr>
          </a:p>
        </p:txBody>
      </p:sp>
      <p:sp>
        <p:nvSpPr>
          <p:cNvPr id="7" name="矩形 6">
            <a:extLst>
              <a:ext uri="{FF2B5EF4-FFF2-40B4-BE49-F238E27FC236}">
                <a16:creationId xmlns:a16="http://schemas.microsoft.com/office/drawing/2014/main" id="{0452E05C-C17E-6941-8C96-3225669CE61F}"/>
              </a:ext>
            </a:extLst>
          </p:cNvPr>
          <p:cNvSpPr/>
          <p:nvPr/>
        </p:nvSpPr>
        <p:spPr>
          <a:xfrm>
            <a:off x="8498204" y="999556"/>
            <a:ext cx="2019014" cy="369332"/>
          </a:xfrm>
          <a:prstGeom prst="rect">
            <a:avLst/>
          </a:prstGeom>
        </p:spPr>
        <p:txBody>
          <a:bodyPr wrap="none">
            <a:spAutoFit/>
          </a:bodyPr>
          <a:lstStyle/>
          <a:p>
            <a:r>
              <a:rPr lang="en" altLang="zh-CN" dirty="0">
                <a:solidFill>
                  <a:srgbClr val="FF0000"/>
                </a:solidFill>
                <a:latin typeface="LinLibertineT"/>
              </a:rPr>
              <a:t>matches their style </a:t>
            </a:r>
            <a:endParaRPr lang="en" altLang="zh-CN" dirty="0">
              <a:solidFill>
                <a:srgbClr val="FF0000"/>
              </a:solidFill>
            </a:endParaRPr>
          </a:p>
        </p:txBody>
      </p:sp>
    </p:spTree>
    <p:extLst>
      <p:ext uri="{BB962C8B-B14F-4D97-AF65-F5344CB8AC3E}">
        <p14:creationId xmlns:p14="http://schemas.microsoft.com/office/powerpoint/2010/main" val="401478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Fashion Compatibility Prediction </a:t>
            </a:r>
          </a:p>
        </p:txBody>
      </p:sp>
      <p:pic>
        <p:nvPicPr>
          <p:cNvPr id="6" name="图片 5">
            <a:extLst>
              <a:ext uri="{FF2B5EF4-FFF2-40B4-BE49-F238E27FC236}">
                <a16:creationId xmlns:a16="http://schemas.microsoft.com/office/drawing/2014/main" id="{F9D010C3-139D-E44E-AD2A-12A5D9BE0151}"/>
              </a:ext>
            </a:extLst>
          </p:cNvPr>
          <p:cNvPicPr>
            <a:picLocks noChangeAspect="1"/>
          </p:cNvPicPr>
          <p:nvPr/>
        </p:nvPicPr>
        <p:blipFill rotWithShape="1">
          <a:blip r:embed="rId2"/>
          <a:srcRect b="22748"/>
          <a:stretch/>
        </p:blipFill>
        <p:spPr>
          <a:xfrm>
            <a:off x="424808" y="2324100"/>
            <a:ext cx="6322177" cy="2918708"/>
          </a:xfrm>
          <a:prstGeom prst="rect">
            <a:avLst/>
          </a:prstGeom>
        </p:spPr>
      </p:pic>
      <p:pic>
        <p:nvPicPr>
          <p:cNvPr id="2" name="图片 1">
            <a:extLst>
              <a:ext uri="{FF2B5EF4-FFF2-40B4-BE49-F238E27FC236}">
                <a16:creationId xmlns:a16="http://schemas.microsoft.com/office/drawing/2014/main" id="{22E5F278-E77C-6744-ADCB-719802D1B8E5}"/>
              </a:ext>
            </a:extLst>
          </p:cNvPr>
          <p:cNvPicPr>
            <a:picLocks noChangeAspect="1"/>
          </p:cNvPicPr>
          <p:nvPr/>
        </p:nvPicPr>
        <p:blipFill>
          <a:blip r:embed="rId3"/>
          <a:stretch>
            <a:fillRect/>
          </a:stretch>
        </p:blipFill>
        <p:spPr>
          <a:xfrm>
            <a:off x="6899385" y="1135817"/>
            <a:ext cx="5075922" cy="4586366"/>
          </a:xfrm>
          <a:prstGeom prst="rect">
            <a:avLst/>
          </a:prstGeom>
        </p:spPr>
      </p:pic>
      <p:pic>
        <p:nvPicPr>
          <p:cNvPr id="7" name="图片 6">
            <a:extLst>
              <a:ext uri="{FF2B5EF4-FFF2-40B4-BE49-F238E27FC236}">
                <a16:creationId xmlns:a16="http://schemas.microsoft.com/office/drawing/2014/main" id="{87516274-7ABB-4342-9088-428C84E3F523}"/>
              </a:ext>
            </a:extLst>
          </p:cNvPr>
          <p:cNvPicPr>
            <a:picLocks noChangeAspect="1"/>
          </p:cNvPicPr>
          <p:nvPr/>
        </p:nvPicPr>
        <p:blipFill>
          <a:blip r:embed="rId4"/>
          <a:stretch>
            <a:fillRect/>
          </a:stretch>
        </p:blipFill>
        <p:spPr>
          <a:xfrm>
            <a:off x="927100" y="1135817"/>
            <a:ext cx="5168900" cy="800100"/>
          </a:xfrm>
          <a:prstGeom prst="rect">
            <a:avLst/>
          </a:prstGeom>
        </p:spPr>
      </p:pic>
    </p:spTree>
    <p:extLst>
      <p:ext uri="{BB962C8B-B14F-4D97-AF65-F5344CB8AC3E}">
        <p14:creationId xmlns:p14="http://schemas.microsoft.com/office/powerpoint/2010/main" val="1167343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40481" y="-67887"/>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Fashion</a:t>
            </a:r>
            <a:r>
              <a:rPr lang="zh-CN" altLang="en-US" sz="2800" b="1" i="1" dirty="0"/>
              <a:t> </a:t>
            </a:r>
            <a:r>
              <a:rPr lang="en-US" altLang="zh-CN" sz="2800" b="1" i="1" dirty="0"/>
              <a:t>Outfit</a:t>
            </a:r>
            <a:r>
              <a:rPr lang="zh-CN" altLang="en-US" sz="2800" b="1" i="1" dirty="0"/>
              <a:t> </a:t>
            </a:r>
            <a:r>
              <a:rPr lang="en-US" altLang="zh-CN" sz="2800" b="1" i="1" dirty="0"/>
              <a:t>Generation——from</a:t>
            </a:r>
            <a:r>
              <a:rPr lang="zh-CN" altLang="en-US" sz="2800" b="1" i="1" dirty="0"/>
              <a:t> </a:t>
            </a:r>
            <a:r>
              <a:rPr lang="en-US" altLang="zh-CN" sz="2800" b="1" i="1" dirty="0"/>
              <a:t>query</a:t>
            </a:r>
            <a:r>
              <a:rPr lang="zh-CN" altLang="en-US" sz="2800" b="1" i="1" dirty="0"/>
              <a:t> </a:t>
            </a:r>
            <a:r>
              <a:rPr lang="en-US" altLang="zh-CN" sz="2800" b="1" i="1" dirty="0"/>
              <a:t>image</a:t>
            </a:r>
            <a:endParaRPr lang="en" altLang="zh-CN" sz="2800" b="1" i="1" dirty="0"/>
          </a:p>
        </p:txBody>
      </p:sp>
      <p:pic>
        <p:nvPicPr>
          <p:cNvPr id="3" name="图片 2">
            <a:extLst>
              <a:ext uri="{FF2B5EF4-FFF2-40B4-BE49-F238E27FC236}">
                <a16:creationId xmlns:a16="http://schemas.microsoft.com/office/drawing/2014/main" id="{D88FB466-FF36-4F43-B9C5-62C40F260F2B}"/>
              </a:ext>
            </a:extLst>
          </p:cNvPr>
          <p:cNvPicPr>
            <a:picLocks noChangeAspect="1"/>
          </p:cNvPicPr>
          <p:nvPr/>
        </p:nvPicPr>
        <p:blipFill>
          <a:blip r:embed="rId3"/>
          <a:stretch>
            <a:fillRect/>
          </a:stretch>
        </p:blipFill>
        <p:spPr>
          <a:xfrm>
            <a:off x="140481" y="651641"/>
            <a:ext cx="6421928" cy="5889483"/>
          </a:xfrm>
          <a:prstGeom prst="rect">
            <a:avLst/>
          </a:prstGeom>
        </p:spPr>
      </p:pic>
      <p:pic>
        <p:nvPicPr>
          <p:cNvPr id="5" name="图片 4">
            <a:extLst>
              <a:ext uri="{FF2B5EF4-FFF2-40B4-BE49-F238E27FC236}">
                <a16:creationId xmlns:a16="http://schemas.microsoft.com/office/drawing/2014/main" id="{272B4D7E-544A-F84C-9E19-B96EDE382EB5}"/>
              </a:ext>
            </a:extLst>
          </p:cNvPr>
          <p:cNvPicPr>
            <a:picLocks noChangeAspect="1"/>
          </p:cNvPicPr>
          <p:nvPr/>
        </p:nvPicPr>
        <p:blipFill>
          <a:blip r:embed="rId4"/>
          <a:stretch>
            <a:fillRect/>
          </a:stretch>
        </p:blipFill>
        <p:spPr>
          <a:xfrm>
            <a:off x="6127750" y="1481821"/>
            <a:ext cx="2984500" cy="393700"/>
          </a:xfrm>
          <a:prstGeom prst="rect">
            <a:avLst/>
          </a:prstGeom>
        </p:spPr>
      </p:pic>
      <p:pic>
        <p:nvPicPr>
          <p:cNvPr id="7" name="图片 6">
            <a:extLst>
              <a:ext uri="{FF2B5EF4-FFF2-40B4-BE49-F238E27FC236}">
                <a16:creationId xmlns:a16="http://schemas.microsoft.com/office/drawing/2014/main" id="{04F0F607-0E10-494F-801D-8A2A03A2A57E}"/>
              </a:ext>
            </a:extLst>
          </p:cNvPr>
          <p:cNvPicPr>
            <a:picLocks noChangeAspect="1"/>
          </p:cNvPicPr>
          <p:nvPr/>
        </p:nvPicPr>
        <p:blipFill>
          <a:blip r:embed="rId5"/>
          <a:stretch>
            <a:fillRect/>
          </a:stretch>
        </p:blipFill>
        <p:spPr>
          <a:xfrm>
            <a:off x="5980676" y="2887580"/>
            <a:ext cx="4305300" cy="368300"/>
          </a:xfrm>
          <a:prstGeom prst="rect">
            <a:avLst/>
          </a:prstGeom>
        </p:spPr>
      </p:pic>
      <p:sp>
        <p:nvSpPr>
          <p:cNvPr id="8" name="内容占位符 2">
            <a:extLst>
              <a:ext uri="{FF2B5EF4-FFF2-40B4-BE49-F238E27FC236}">
                <a16:creationId xmlns:a16="http://schemas.microsoft.com/office/drawing/2014/main" id="{7DC00EF4-2C66-CD46-A31D-5450F7AFC839}"/>
              </a:ext>
            </a:extLst>
          </p:cNvPr>
          <p:cNvSpPr>
            <a:spLocks noGrp="1"/>
          </p:cNvSpPr>
          <p:nvPr>
            <p:ph idx="1"/>
          </p:nvPr>
        </p:nvSpPr>
        <p:spPr>
          <a:xfrm>
            <a:off x="6127750" y="3848042"/>
            <a:ext cx="5923769" cy="2024719"/>
          </a:xfrm>
        </p:spPr>
        <p:txBody>
          <a:bodyPr>
            <a:normAutofit fontScale="92500" lnSpcReduction="10000"/>
          </a:bodyPr>
          <a:lstStyle/>
          <a:p>
            <a:pPr marL="457200" indent="-457200">
              <a:buFont typeface="+mj-lt"/>
              <a:buAutoNum type="arabicPeriod"/>
            </a:pPr>
            <a:r>
              <a:rPr kumimoji="1" lang="zh-CN" altLang="en-US" sz="2000" dirty="0"/>
              <a:t>利用第一个</a:t>
            </a:r>
            <a:r>
              <a:rPr kumimoji="1" lang="en-US" altLang="zh-CN" sz="2000" dirty="0"/>
              <a:t>item</a:t>
            </a:r>
            <a:r>
              <a:rPr kumimoji="1" lang="zh-CN" altLang="en-US" sz="2000" dirty="0"/>
              <a:t>生成初始</a:t>
            </a:r>
            <a:r>
              <a:rPr kumimoji="1" lang="en-US" altLang="zh-CN" sz="2000" dirty="0"/>
              <a:t>outfit</a:t>
            </a:r>
          </a:p>
          <a:p>
            <a:pPr marL="457200" indent="-457200">
              <a:buFont typeface="+mj-lt"/>
              <a:buAutoNum type="arabicPeriod"/>
            </a:pPr>
            <a:r>
              <a:rPr kumimoji="1" lang="zh-CN" altLang="en-US" sz="2000" dirty="0"/>
              <a:t>找到并替换下一个</a:t>
            </a:r>
            <a:r>
              <a:rPr kumimoji="1" lang="en-US" altLang="zh-CN" sz="2000" dirty="0"/>
              <a:t>query</a:t>
            </a:r>
            <a:r>
              <a:rPr kumimoji="1" lang="zh-CN" altLang="en-US" sz="2000" dirty="0"/>
              <a:t> </a:t>
            </a:r>
            <a:r>
              <a:rPr kumimoji="1" lang="en-US" altLang="zh-CN" sz="2000" dirty="0"/>
              <a:t>item</a:t>
            </a:r>
            <a:r>
              <a:rPr kumimoji="1" lang="zh-CN" altLang="en-US" sz="2000" dirty="0"/>
              <a:t>的最近邻居（</a:t>
            </a:r>
            <a:r>
              <a:rPr kumimoji="1" lang="en-US" altLang="zh-CN" sz="2000" dirty="0"/>
              <a:t>b)</a:t>
            </a:r>
          </a:p>
          <a:p>
            <a:pPr marL="457200" indent="-457200">
              <a:buFont typeface="+mj-lt"/>
              <a:buAutoNum type="arabicPeriod"/>
            </a:pPr>
            <a:r>
              <a:rPr kumimoji="1" lang="zh-CN" altLang="en-US" sz="2000" dirty="0"/>
              <a:t>如果两个</a:t>
            </a:r>
            <a:r>
              <a:rPr kumimoji="1" lang="en-US" altLang="zh-CN" sz="2000" dirty="0"/>
              <a:t>item</a:t>
            </a:r>
            <a:r>
              <a:rPr kumimoji="1" lang="zh-CN" altLang="en-US" sz="2000" dirty="0"/>
              <a:t>相邻，双向推理生成</a:t>
            </a:r>
            <a:r>
              <a:rPr kumimoji="1" lang="en-US" altLang="zh-CN" sz="2000" dirty="0"/>
              <a:t>outfit</a:t>
            </a:r>
          </a:p>
          <a:p>
            <a:pPr marL="457200" indent="-457200">
              <a:buFont typeface="+mj-lt"/>
              <a:buAutoNum type="arabicPeriod"/>
            </a:pPr>
            <a:r>
              <a:rPr kumimoji="1" lang="zh-CN" altLang="en-US" sz="2000" dirty="0"/>
              <a:t>否则，在两个</a:t>
            </a:r>
            <a:r>
              <a:rPr kumimoji="1" lang="en-US" altLang="zh-CN" sz="2000" dirty="0"/>
              <a:t>items</a:t>
            </a:r>
            <a:r>
              <a:rPr kumimoji="1" lang="zh-CN" altLang="en-US" sz="2000" dirty="0"/>
              <a:t>之间填完所有的空</a:t>
            </a:r>
            <a:r>
              <a:rPr kumimoji="1" lang="en-US" altLang="zh-CN" sz="2000" dirty="0"/>
              <a:t>(c),</a:t>
            </a:r>
            <a:r>
              <a:rPr kumimoji="1" lang="zh-CN" altLang="en-US" sz="2000" dirty="0"/>
              <a:t>确保用于生成整个</a:t>
            </a:r>
            <a:r>
              <a:rPr kumimoji="1" lang="en-US" altLang="zh-CN" sz="2000" dirty="0"/>
              <a:t>outfit</a:t>
            </a:r>
            <a:r>
              <a:rPr kumimoji="1" lang="zh-CN" altLang="en-US" sz="2000" dirty="0"/>
              <a:t>的子序列视觉上搭配</a:t>
            </a:r>
            <a:endParaRPr kumimoji="1" lang="en-US" altLang="zh-CN" sz="2000" dirty="0"/>
          </a:p>
          <a:p>
            <a:pPr marL="457200" indent="-457200">
              <a:buFont typeface="+mj-lt"/>
              <a:buAutoNum type="arabicPeriod"/>
            </a:pPr>
            <a:r>
              <a:rPr kumimoji="1" lang="zh-CN" altLang="en-US" sz="2000" dirty="0"/>
              <a:t>基于子序列，双向</a:t>
            </a:r>
            <a:r>
              <a:rPr kumimoji="1" lang="en-US" altLang="zh-CN" sz="2000" dirty="0"/>
              <a:t>LSTM</a:t>
            </a:r>
            <a:r>
              <a:rPr kumimoji="1" lang="zh-CN" altLang="en-US" sz="2000" dirty="0"/>
              <a:t>生成</a:t>
            </a:r>
            <a:r>
              <a:rPr kumimoji="1" lang="en-US" altLang="zh-CN" sz="2000" dirty="0"/>
              <a:t>outfit(d)</a:t>
            </a:r>
          </a:p>
          <a:p>
            <a:pPr marL="457200" indent="-457200">
              <a:buFont typeface="+mj-lt"/>
              <a:buAutoNum type="arabicPeriod"/>
            </a:pPr>
            <a:endParaRPr kumimoji="1" lang="zh-CN" altLang="en-US" sz="2000" dirty="0"/>
          </a:p>
        </p:txBody>
      </p:sp>
      <p:cxnSp>
        <p:nvCxnSpPr>
          <p:cNvPr id="11" name="直线箭头连接符 10">
            <a:extLst>
              <a:ext uri="{FF2B5EF4-FFF2-40B4-BE49-F238E27FC236}">
                <a16:creationId xmlns:a16="http://schemas.microsoft.com/office/drawing/2014/main" id="{6A9296C0-DD7C-4540-B7F7-107409AE3841}"/>
              </a:ext>
            </a:extLst>
          </p:cNvPr>
          <p:cNvCxnSpPr>
            <a:endCxn id="5" idx="1"/>
          </p:cNvCxnSpPr>
          <p:nvPr/>
        </p:nvCxnSpPr>
        <p:spPr>
          <a:xfrm flipV="1">
            <a:off x="2933700" y="1678671"/>
            <a:ext cx="3194050" cy="36602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788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0034901"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Fashion</a:t>
            </a:r>
            <a:r>
              <a:rPr lang="zh-CN" altLang="en-US" sz="2800" b="1" i="1" dirty="0"/>
              <a:t> </a:t>
            </a:r>
            <a:r>
              <a:rPr lang="en-US" altLang="zh-CN" sz="2800" b="1" i="1" dirty="0"/>
              <a:t>Outfit</a:t>
            </a:r>
            <a:r>
              <a:rPr lang="zh-CN" altLang="en-US" sz="2800" b="1" i="1" dirty="0"/>
              <a:t> </a:t>
            </a:r>
            <a:r>
              <a:rPr lang="en-US" altLang="zh-CN" sz="2800" b="1" i="1" dirty="0"/>
              <a:t>Generation——from</a:t>
            </a:r>
            <a:r>
              <a:rPr lang="zh-CN" altLang="en-US" sz="2800" b="1" i="1" dirty="0"/>
              <a:t> </a:t>
            </a:r>
            <a:r>
              <a:rPr lang="en-US" altLang="zh-CN" sz="2800" b="1" i="1" dirty="0"/>
              <a:t>query</a:t>
            </a:r>
            <a:r>
              <a:rPr lang="zh-CN" altLang="en-US" sz="2800" b="1" i="1" dirty="0"/>
              <a:t> </a:t>
            </a:r>
            <a:r>
              <a:rPr lang="en-US" altLang="zh-CN" sz="2800" b="1" i="1" dirty="0"/>
              <a:t>image</a:t>
            </a:r>
            <a:endParaRPr lang="en" altLang="zh-CN" sz="2800" b="1" i="1" dirty="0"/>
          </a:p>
        </p:txBody>
      </p:sp>
      <p:pic>
        <p:nvPicPr>
          <p:cNvPr id="9" name="图片 8">
            <a:extLst>
              <a:ext uri="{FF2B5EF4-FFF2-40B4-BE49-F238E27FC236}">
                <a16:creationId xmlns:a16="http://schemas.microsoft.com/office/drawing/2014/main" id="{D4B20E35-3D75-8A48-A27D-EAC45AF371F6}"/>
              </a:ext>
            </a:extLst>
          </p:cNvPr>
          <p:cNvPicPr>
            <a:picLocks noChangeAspect="1"/>
          </p:cNvPicPr>
          <p:nvPr/>
        </p:nvPicPr>
        <p:blipFill>
          <a:blip r:embed="rId2"/>
          <a:stretch>
            <a:fillRect/>
          </a:stretch>
        </p:blipFill>
        <p:spPr>
          <a:xfrm>
            <a:off x="3470656" y="839450"/>
            <a:ext cx="4047186" cy="5316220"/>
          </a:xfrm>
          <a:prstGeom prst="rect">
            <a:avLst/>
          </a:prstGeom>
        </p:spPr>
      </p:pic>
    </p:spTree>
    <p:extLst>
      <p:ext uri="{BB962C8B-B14F-4D97-AF65-F5344CB8AC3E}">
        <p14:creationId xmlns:p14="http://schemas.microsoft.com/office/powerpoint/2010/main" val="396900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Fashion</a:t>
            </a:r>
            <a:r>
              <a:rPr lang="zh-CN" altLang="en-US" sz="2800" b="1" i="1" dirty="0"/>
              <a:t> </a:t>
            </a:r>
            <a:r>
              <a:rPr lang="en-US" altLang="zh-CN" sz="2800" b="1" i="1" dirty="0"/>
              <a:t>Outfit</a:t>
            </a:r>
            <a:r>
              <a:rPr lang="zh-CN" altLang="en-US" sz="2800" b="1" i="1" dirty="0"/>
              <a:t> </a:t>
            </a:r>
            <a:r>
              <a:rPr lang="en-US" altLang="zh-CN" sz="2800" b="1" i="1" dirty="0"/>
              <a:t>Generation——</a:t>
            </a:r>
            <a:r>
              <a:rPr lang="en" altLang="zh-CN" sz="2800" b="1" i="1" dirty="0"/>
              <a:t>from Multimodal Queries </a:t>
            </a:r>
          </a:p>
          <a:p>
            <a:endParaRPr lang="en" altLang="zh-CN" sz="2800" b="1" i="1" dirty="0"/>
          </a:p>
        </p:txBody>
      </p:sp>
      <p:pic>
        <p:nvPicPr>
          <p:cNvPr id="10" name="图片 9">
            <a:extLst>
              <a:ext uri="{FF2B5EF4-FFF2-40B4-BE49-F238E27FC236}">
                <a16:creationId xmlns:a16="http://schemas.microsoft.com/office/drawing/2014/main" id="{0E902F04-DA63-5B41-AD82-882600DE17AB}"/>
              </a:ext>
            </a:extLst>
          </p:cNvPr>
          <p:cNvPicPr>
            <a:picLocks noChangeAspect="1"/>
          </p:cNvPicPr>
          <p:nvPr/>
        </p:nvPicPr>
        <p:blipFill>
          <a:blip r:embed="rId2"/>
          <a:stretch>
            <a:fillRect/>
          </a:stretch>
        </p:blipFill>
        <p:spPr>
          <a:xfrm>
            <a:off x="5623059" y="1552028"/>
            <a:ext cx="5791200" cy="355600"/>
          </a:xfrm>
          <a:prstGeom prst="rect">
            <a:avLst/>
          </a:prstGeom>
        </p:spPr>
      </p:pic>
      <p:sp>
        <p:nvSpPr>
          <p:cNvPr id="5" name="内容占位符 2">
            <a:extLst>
              <a:ext uri="{FF2B5EF4-FFF2-40B4-BE49-F238E27FC236}">
                <a16:creationId xmlns:a16="http://schemas.microsoft.com/office/drawing/2014/main" id="{B8B098AD-358E-2E47-BB4A-FCAC476796FA}"/>
              </a:ext>
            </a:extLst>
          </p:cNvPr>
          <p:cNvSpPr>
            <a:spLocks noGrp="1"/>
          </p:cNvSpPr>
          <p:nvPr>
            <p:ph idx="1"/>
          </p:nvPr>
        </p:nvSpPr>
        <p:spPr>
          <a:xfrm>
            <a:off x="5584960" y="2962380"/>
            <a:ext cx="5625336" cy="495301"/>
          </a:xfrm>
        </p:spPr>
        <p:txBody>
          <a:bodyPr>
            <a:normAutofit/>
          </a:bodyPr>
          <a:lstStyle/>
          <a:p>
            <a:pPr marL="0" indent="0">
              <a:buNone/>
            </a:pPr>
            <a:r>
              <a:rPr kumimoji="1" lang="zh-CN" altLang="en-US" sz="2000" dirty="0"/>
              <a:t>初始</a:t>
            </a:r>
            <a:r>
              <a:rPr kumimoji="1" lang="en-US" altLang="zh-CN" sz="2000" dirty="0"/>
              <a:t>outfit</a:t>
            </a:r>
            <a:r>
              <a:rPr kumimoji="1" lang="zh-CN" altLang="en-US" sz="2000" dirty="0"/>
              <a:t>的每一个</a:t>
            </a:r>
            <a:r>
              <a:rPr kumimoji="1" lang="en-US" altLang="zh-CN" sz="2000" dirty="0"/>
              <a:t>non-query</a:t>
            </a:r>
            <a:r>
              <a:rPr kumimoji="1" lang="zh-CN" altLang="en-US" sz="2000" dirty="0"/>
              <a:t> </a:t>
            </a:r>
            <a:r>
              <a:rPr kumimoji="1" lang="en-US" altLang="zh-CN" sz="2000" dirty="0"/>
              <a:t>item</a:t>
            </a:r>
            <a:r>
              <a:rPr kumimoji="1" lang="zh-CN" altLang="en-US" sz="2000" dirty="0"/>
              <a:t> </a:t>
            </a:r>
            <a:r>
              <a:rPr kumimoji="1" lang="en-US" altLang="zh-CN" sz="2000" b="1" dirty="0"/>
              <a:t>fi</a:t>
            </a:r>
            <a:r>
              <a:rPr kumimoji="1" lang="zh-CN" altLang="en-US" sz="2000" b="1" dirty="0"/>
              <a:t> </a:t>
            </a:r>
            <a:r>
              <a:rPr kumimoji="1" lang="zh-CN" altLang="en-US" sz="2000" dirty="0"/>
              <a:t>被更新</a:t>
            </a:r>
          </a:p>
        </p:txBody>
      </p:sp>
      <p:pic>
        <p:nvPicPr>
          <p:cNvPr id="2" name="图片 1">
            <a:extLst>
              <a:ext uri="{FF2B5EF4-FFF2-40B4-BE49-F238E27FC236}">
                <a16:creationId xmlns:a16="http://schemas.microsoft.com/office/drawing/2014/main" id="{F52E1E39-B3F2-A343-8C1A-912232D43DDB}"/>
              </a:ext>
            </a:extLst>
          </p:cNvPr>
          <p:cNvPicPr>
            <a:picLocks noChangeAspect="1"/>
          </p:cNvPicPr>
          <p:nvPr/>
        </p:nvPicPr>
        <p:blipFill>
          <a:blip r:embed="rId3"/>
          <a:stretch>
            <a:fillRect/>
          </a:stretch>
        </p:blipFill>
        <p:spPr>
          <a:xfrm>
            <a:off x="5623059" y="2272387"/>
            <a:ext cx="2489200" cy="482600"/>
          </a:xfrm>
          <a:prstGeom prst="rect">
            <a:avLst/>
          </a:prstGeom>
        </p:spPr>
      </p:pic>
      <p:pic>
        <p:nvPicPr>
          <p:cNvPr id="3" name="图片 2">
            <a:extLst>
              <a:ext uri="{FF2B5EF4-FFF2-40B4-BE49-F238E27FC236}">
                <a16:creationId xmlns:a16="http://schemas.microsoft.com/office/drawing/2014/main" id="{0D752436-3582-634F-908A-CF8CF4BEEB54}"/>
              </a:ext>
            </a:extLst>
          </p:cNvPr>
          <p:cNvPicPr>
            <a:picLocks noChangeAspect="1"/>
          </p:cNvPicPr>
          <p:nvPr/>
        </p:nvPicPr>
        <p:blipFill>
          <a:blip r:embed="rId4"/>
          <a:stretch>
            <a:fillRect/>
          </a:stretch>
        </p:blipFill>
        <p:spPr>
          <a:xfrm>
            <a:off x="6667501" y="3314439"/>
            <a:ext cx="2501900" cy="495300"/>
          </a:xfrm>
          <a:prstGeom prst="rect">
            <a:avLst/>
          </a:prstGeom>
        </p:spPr>
      </p:pic>
      <p:pic>
        <p:nvPicPr>
          <p:cNvPr id="6" name="图片 5">
            <a:extLst>
              <a:ext uri="{FF2B5EF4-FFF2-40B4-BE49-F238E27FC236}">
                <a16:creationId xmlns:a16="http://schemas.microsoft.com/office/drawing/2014/main" id="{728DBCEE-E33C-4E49-8427-EC531B83B6F2}"/>
              </a:ext>
            </a:extLst>
          </p:cNvPr>
          <p:cNvPicPr>
            <a:picLocks noChangeAspect="1"/>
          </p:cNvPicPr>
          <p:nvPr/>
        </p:nvPicPr>
        <p:blipFill>
          <a:blip r:embed="rId5"/>
          <a:stretch>
            <a:fillRect/>
          </a:stretch>
        </p:blipFill>
        <p:spPr>
          <a:xfrm>
            <a:off x="261757" y="479686"/>
            <a:ext cx="5262744" cy="5948700"/>
          </a:xfrm>
          <a:prstGeom prst="rect">
            <a:avLst/>
          </a:prstGeom>
        </p:spPr>
      </p:pic>
      <p:sp>
        <p:nvSpPr>
          <p:cNvPr id="11" name="内容占位符 2">
            <a:extLst>
              <a:ext uri="{FF2B5EF4-FFF2-40B4-BE49-F238E27FC236}">
                <a16:creationId xmlns:a16="http://schemas.microsoft.com/office/drawing/2014/main" id="{4FC6033A-B75D-384A-921B-4A2D30B57C09}"/>
              </a:ext>
            </a:extLst>
          </p:cNvPr>
          <p:cNvSpPr txBox="1">
            <a:spLocks/>
          </p:cNvSpPr>
          <p:nvPr/>
        </p:nvSpPr>
        <p:spPr>
          <a:xfrm>
            <a:off x="5840099" y="908601"/>
            <a:ext cx="5370197" cy="3537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zh-CN" altLang="en-US" sz="2000" dirty="0"/>
              <a:t>视觉上搭配，和给定</a:t>
            </a:r>
            <a:r>
              <a:rPr kumimoji="1" lang="en-US" altLang="zh-CN" sz="2000" dirty="0"/>
              <a:t>text</a:t>
            </a:r>
            <a:r>
              <a:rPr kumimoji="1" lang="zh-CN" altLang="en-US" sz="2000" dirty="0"/>
              <a:t>语义上相关</a:t>
            </a:r>
          </a:p>
        </p:txBody>
      </p:sp>
      <p:sp>
        <p:nvSpPr>
          <p:cNvPr id="12" name="内容占位符 2">
            <a:extLst>
              <a:ext uri="{FF2B5EF4-FFF2-40B4-BE49-F238E27FC236}">
                <a16:creationId xmlns:a16="http://schemas.microsoft.com/office/drawing/2014/main" id="{AD69D5BD-52CC-4B49-8D63-CEAC3671065D}"/>
              </a:ext>
            </a:extLst>
          </p:cNvPr>
          <p:cNvSpPr txBox="1">
            <a:spLocks/>
          </p:cNvSpPr>
          <p:nvPr/>
        </p:nvSpPr>
        <p:spPr>
          <a:xfrm>
            <a:off x="5584960" y="4145296"/>
            <a:ext cx="5625336" cy="1604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kumimoji="1" lang="zh-CN" altLang="en-US" sz="1800" dirty="0"/>
              <a:t>因此，更新的</a:t>
            </a:r>
            <a:r>
              <a:rPr kumimoji="1" lang="en-US" altLang="zh-CN" sz="1800" dirty="0"/>
              <a:t>item</a:t>
            </a:r>
            <a:r>
              <a:rPr kumimoji="1" lang="zh-CN" altLang="en-US" sz="1800" dirty="0"/>
              <a:t>既和原始的</a:t>
            </a:r>
            <a:r>
              <a:rPr kumimoji="1" lang="en-US" altLang="zh-CN" sz="1800" dirty="0"/>
              <a:t>items</a:t>
            </a:r>
            <a:r>
              <a:rPr kumimoji="1" lang="zh-CN" altLang="en-US" sz="1800" dirty="0"/>
              <a:t>相似也和</a:t>
            </a:r>
            <a:r>
              <a:rPr kumimoji="1" lang="en-US" altLang="zh-CN" sz="1800" dirty="0"/>
              <a:t>text</a:t>
            </a:r>
            <a:r>
              <a:rPr kumimoji="1" lang="zh-CN" altLang="en-US" sz="1800" dirty="0"/>
              <a:t>在视觉</a:t>
            </a:r>
            <a:r>
              <a:rPr kumimoji="1" lang="en-US" altLang="zh-CN" sz="1800" dirty="0"/>
              <a:t>-</a:t>
            </a:r>
            <a:r>
              <a:rPr kumimoji="1" lang="zh-CN" altLang="en-US" sz="1800" dirty="0"/>
              <a:t>语义嵌入空间是接近的</a:t>
            </a:r>
          </a:p>
        </p:txBody>
      </p:sp>
    </p:spTree>
    <p:extLst>
      <p:ext uri="{BB962C8B-B14F-4D97-AF65-F5344CB8AC3E}">
        <p14:creationId xmlns:p14="http://schemas.microsoft.com/office/powerpoint/2010/main" val="164592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E2C6511-0809-E043-A6DA-88E5BE450D9B}"/>
              </a:ext>
            </a:extLst>
          </p:cNvPr>
          <p:cNvSpPr txBox="1">
            <a:spLocks/>
          </p:cNvSpPr>
          <p:nvPr/>
        </p:nvSpPr>
        <p:spPr>
          <a:xfrm>
            <a:off x="163199" y="119922"/>
            <a:ext cx="11353800" cy="719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t>EXPERIMENT—</a:t>
            </a:r>
            <a:r>
              <a:rPr lang="en" altLang="zh-CN" sz="2800" b="1" i="1" dirty="0"/>
              <a:t>Fashion</a:t>
            </a:r>
            <a:r>
              <a:rPr lang="zh-CN" altLang="en-US" sz="2800" b="1" i="1" dirty="0"/>
              <a:t> </a:t>
            </a:r>
            <a:r>
              <a:rPr lang="en-US" altLang="zh-CN" sz="2800" b="1" i="1" dirty="0"/>
              <a:t>Outfit</a:t>
            </a:r>
            <a:r>
              <a:rPr lang="zh-CN" altLang="en-US" sz="2800" b="1" i="1" dirty="0"/>
              <a:t> </a:t>
            </a:r>
            <a:r>
              <a:rPr lang="en-US" altLang="zh-CN" sz="2800" b="1" i="1" dirty="0"/>
              <a:t>Generation ——from</a:t>
            </a:r>
            <a:r>
              <a:rPr lang="zh-CN" altLang="en-US" sz="2800" b="1" i="1" dirty="0"/>
              <a:t> </a:t>
            </a:r>
            <a:r>
              <a:rPr lang="en-US" altLang="zh-CN" sz="2800" b="1" i="1" dirty="0"/>
              <a:t>text</a:t>
            </a:r>
            <a:r>
              <a:rPr lang="zh-CN" altLang="en-US" sz="2800" b="1" i="1" dirty="0"/>
              <a:t> </a:t>
            </a:r>
            <a:r>
              <a:rPr lang="en-US" altLang="zh-CN" sz="2800" b="1" i="1" dirty="0"/>
              <a:t>query</a:t>
            </a:r>
            <a:endParaRPr lang="en" altLang="zh-CN" sz="2800" b="1" i="1" dirty="0"/>
          </a:p>
        </p:txBody>
      </p:sp>
      <p:sp>
        <p:nvSpPr>
          <p:cNvPr id="5" name="内容占位符 2">
            <a:extLst>
              <a:ext uri="{FF2B5EF4-FFF2-40B4-BE49-F238E27FC236}">
                <a16:creationId xmlns:a16="http://schemas.microsoft.com/office/drawing/2014/main" id="{B8B098AD-358E-2E47-BB4A-FCAC476796FA}"/>
              </a:ext>
            </a:extLst>
          </p:cNvPr>
          <p:cNvSpPr>
            <a:spLocks noGrp="1"/>
          </p:cNvSpPr>
          <p:nvPr>
            <p:ph idx="1"/>
          </p:nvPr>
        </p:nvSpPr>
        <p:spPr>
          <a:xfrm>
            <a:off x="6758326" y="1713605"/>
            <a:ext cx="5281274" cy="4183012"/>
          </a:xfrm>
        </p:spPr>
        <p:txBody>
          <a:bodyPr>
            <a:normAutofit/>
          </a:bodyPr>
          <a:lstStyle/>
          <a:p>
            <a:pPr marL="457200" indent="-457200">
              <a:lnSpc>
                <a:spcPct val="170000"/>
              </a:lnSpc>
              <a:buFont typeface="+mj-lt"/>
              <a:buAutoNum type="arabicPeriod"/>
            </a:pPr>
            <a:r>
              <a:rPr kumimoji="1" lang="zh-CN" altLang="en-US" sz="2400" dirty="0"/>
              <a:t>和</a:t>
            </a:r>
            <a:r>
              <a:rPr kumimoji="1" lang="en-US" altLang="zh-CN" sz="2400" dirty="0"/>
              <a:t>text</a:t>
            </a:r>
            <a:r>
              <a:rPr kumimoji="1" lang="zh-CN" altLang="en-US" sz="2400" dirty="0"/>
              <a:t> </a:t>
            </a:r>
            <a:r>
              <a:rPr kumimoji="1" lang="en-US" altLang="zh-CN" sz="2400" dirty="0"/>
              <a:t>query</a:t>
            </a:r>
            <a:r>
              <a:rPr kumimoji="1" lang="zh-CN" altLang="en-US" sz="2400" dirty="0"/>
              <a:t>最近的</a:t>
            </a:r>
            <a:r>
              <a:rPr kumimoji="1" lang="en-US" altLang="zh-CN" sz="2400" dirty="0"/>
              <a:t>image</a:t>
            </a:r>
            <a:r>
              <a:rPr kumimoji="1" lang="zh-CN" altLang="en-US" sz="2400" dirty="0"/>
              <a:t>被选做为</a:t>
            </a:r>
            <a:r>
              <a:rPr kumimoji="1" lang="en-US" altLang="zh-CN" sz="2400" dirty="0"/>
              <a:t>query</a:t>
            </a:r>
            <a:r>
              <a:rPr kumimoji="1" lang="zh-CN" altLang="en-US" sz="2400" dirty="0"/>
              <a:t> </a:t>
            </a:r>
            <a:r>
              <a:rPr kumimoji="1" lang="en-US" altLang="zh-CN" sz="2400" dirty="0"/>
              <a:t>image</a:t>
            </a:r>
            <a:r>
              <a:rPr kumimoji="1" lang="zh-CN" altLang="en-US" sz="2400" dirty="0"/>
              <a:t>；使用双向</a:t>
            </a:r>
            <a:r>
              <a:rPr kumimoji="1" lang="en-US" altLang="zh-CN" sz="2400" dirty="0"/>
              <a:t>LSTM</a:t>
            </a:r>
            <a:r>
              <a:rPr kumimoji="1" lang="zh-CN" altLang="en-US" sz="2400" dirty="0"/>
              <a:t>；</a:t>
            </a:r>
            <a:r>
              <a:rPr kumimoji="1" lang="zh-CN" altLang="en-US" sz="2400" u="sng" dirty="0"/>
              <a:t>更新</a:t>
            </a:r>
            <a:r>
              <a:rPr kumimoji="1" lang="zh-CN" altLang="en-US" sz="2400" dirty="0"/>
              <a:t>类似混合输入。</a:t>
            </a:r>
            <a:endParaRPr kumimoji="1" lang="en-US" altLang="zh-CN" sz="2400" dirty="0"/>
          </a:p>
          <a:p>
            <a:pPr marL="457200" indent="-457200">
              <a:lnSpc>
                <a:spcPct val="170000"/>
              </a:lnSpc>
              <a:buFont typeface="+mj-lt"/>
              <a:buAutoNum type="arabicPeriod"/>
            </a:pPr>
            <a:r>
              <a:rPr kumimoji="1" lang="zh-CN" altLang="en-US" sz="2400" dirty="0"/>
              <a:t>使用每个描述检索</a:t>
            </a:r>
            <a:r>
              <a:rPr kumimoji="1" lang="en-US" altLang="zh-CN" sz="2400" dirty="0"/>
              <a:t>item</a:t>
            </a:r>
            <a:r>
              <a:rPr kumimoji="1" lang="zh-CN" altLang="en-US" sz="2400" dirty="0"/>
              <a:t>图像，并将所有图像视为</a:t>
            </a:r>
            <a:r>
              <a:rPr kumimoji="1" lang="en-US" altLang="zh-CN" sz="2400" dirty="0"/>
              <a:t>query</a:t>
            </a:r>
            <a:r>
              <a:rPr kumimoji="1" lang="zh-CN" altLang="en-US" sz="2400" dirty="0"/>
              <a:t> </a:t>
            </a:r>
            <a:r>
              <a:rPr kumimoji="1" lang="en-US" altLang="zh-CN" sz="2400" dirty="0"/>
              <a:t>images</a:t>
            </a:r>
            <a:r>
              <a:rPr kumimoji="1" lang="zh-CN" altLang="en-US" sz="2400" dirty="0"/>
              <a:t>生成</a:t>
            </a:r>
            <a:r>
              <a:rPr kumimoji="1" lang="en-US" altLang="zh-CN" sz="2400" dirty="0"/>
              <a:t>outfit</a:t>
            </a:r>
            <a:r>
              <a:rPr kumimoji="1" lang="zh-CN" altLang="en-US" sz="2400" dirty="0"/>
              <a:t>。</a:t>
            </a:r>
            <a:endParaRPr kumimoji="1" lang="en-US" altLang="zh-CN" sz="2400" dirty="0"/>
          </a:p>
          <a:p>
            <a:pPr marL="457200" indent="-457200">
              <a:lnSpc>
                <a:spcPct val="170000"/>
              </a:lnSpc>
              <a:buFont typeface="+mj-lt"/>
              <a:buAutoNum type="arabicPeriod"/>
            </a:pPr>
            <a:endParaRPr kumimoji="1" lang="en-US" altLang="zh-CN" sz="2400" dirty="0"/>
          </a:p>
          <a:p>
            <a:pPr marL="457200" indent="-457200">
              <a:lnSpc>
                <a:spcPct val="170000"/>
              </a:lnSpc>
              <a:buFont typeface="+mj-lt"/>
              <a:buAutoNum type="arabicPeriod"/>
            </a:pPr>
            <a:endParaRPr kumimoji="1" lang="zh-CN" altLang="en-US" sz="2400" dirty="0"/>
          </a:p>
        </p:txBody>
      </p:sp>
      <p:pic>
        <p:nvPicPr>
          <p:cNvPr id="7" name="图片 6">
            <a:extLst>
              <a:ext uri="{FF2B5EF4-FFF2-40B4-BE49-F238E27FC236}">
                <a16:creationId xmlns:a16="http://schemas.microsoft.com/office/drawing/2014/main" id="{89D05AEB-58FB-2647-90FF-1490628E4833}"/>
              </a:ext>
            </a:extLst>
          </p:cNvPr>
          <p:cNvPicPr>
            <a:picLocks noChangeAspect="1"/>
          </p:cNvPicPr>
          <p:nvPr/>
        </p:nvPicPr>
        <p:blipFill>
          <a:blip r:embed="rId2"/>
          <a:stretch>
            <a:fillRect/>
          </a:stretch>
        </p:blipFill>
        <p:spPr>
          <a:xfrm>
            <a:off x="488437" y="872145"/>
            <a:ext cx="5875994" cy="5865933"/>
          </a:xfrm>
          <a:prstGeom prst="rect">
            <a:avLst/>
          </a:prstGeom>
        </p:spPr>
      </p:pic>
    </p:spTree>
    <p:extLst>
      <p:ext uri="{BB962C8B-B14F-4D97-AF65-F5344CB8AC3E}">
        <p14:creationId xmlns:p14="http://schemas.microsoft.com/office/powerpoint/2010/main" val="47812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12569-C389-5C41-9BCB-85855ECDA8EA}"/>
              </a:ext>
            </a:extLst>
          </p:cNvPr>
          <p:cNvSpPr>
            <a:spLocks noGrp="1"/>
          </p:cNvSpPr>
          <p:nvPr>
            <p:ph type="title"/>
          </p:nvPr>
        </p:nvSpPr>
        <p:spPr>
          <a:xfrm>
            <a:off x="242455" y="171162"/>
            <a:ext cx="10515600" cy="701675"/>
          </a:xfrm>
        </p:spPr>
        <p:txBody>
          <a:bodyPr/>
          <a:lstStyle/>
          <a:p>
            <a:r>
              <a:rPr kumimoji="1" lang="en-US" altLang="zh-CN" b="1" i="1" dirty="0"/>
              <a:t>Motivation</a:t>
            </a:r>
            <a:endParaRPr kumimoji="1" lang="zh-CN" altLang="en-US" b="1" i="1" dirty="0"/>
          </a:p>
        </p:txBody>
      </p:sp>
      <p:sp>
        <p:nvSpPr>
          <p:cNvPr id="3" name="内容占位符 2">
            <a:extLst>
              <a:ext uri="{FF2B5EF4-FFF2-40B4-BE49-F238E27FC236}">
                <a16:creationId xmlns:a16="http://schemas.microsoft.com/office/drawing/2014/main" id="{FA344296-8876-924B-AE71-05A50C652A69}"/>
              </a:ext>
            </a:extLst>
          </p:cNvPr>
          <p:cNvSpPr>
            <a:spLocks noGrp="1"/>
          </p:cNvSpPr>
          <p:nvPr>
            <p:ph idx="1"/>
          </p:nvPr>
        </p:nvSpPr>
        <p:spPr>
          <a:xfrm>
            <a:off x="332509" y="1202169"/>
            <a:ext cx="5195455" cy="2635539"/>
          </a:xfrm>
        </p:spPr>
        <p:txBody>
          <a:bodyPr>
            <a:normAutofit/>
          </a:bodyPr>
          <a:lstStyle/>
          <a:p>
            <a:pPr>
              <a:lnSpc>
                <a:spcPct val="150000"/>
              </a:lnSpc>
            </a:pPr>
            <a:r>
              <a:rPr kumimoji="1" lang="zh-CN" altLang="en-US" sz="2000" dirty="0"/>
              <a:t>为现存的一组</a:t>
            </a:r>
            <a:r>
              <a:rPr kumimoji="1" lang="en-US" altLang="zh-CN" sz="2000" dirty="0"/>
              <a:t>items</a:t>
            </a:r>
            <a:r>
              <a:rPr kumimoji="1" lang="zh-CN" altLang="en-US" sz="2000" dirty="0"/>
              <a:t>，</a:t>
            </a:r>
            <a:r>
              <a:rPr kumimoji="1" lang="zh-CN" altLang="en-US" sz="2000" u="sng" dirty="0"/>
              <a:t>搭配一个</a:t>
            </a:r>
            <a:r>
              <a:rPr kumimoji="1" lang="en-US" altLang="zh-CN" sz="2000" u="sng" dirty="0"/>
              <a:t>item</a:t>
            </a:r>
          </a:p>
          <a:p>
            <a:pPr>
              <a:lnSpc>
                <a:spcPct val="150000"/>
              </a:lnSpc>
            </a:pPr>
            <a:r>
              <a:rPr kumimoji="1" lang="zh-CN" altLang="en-US" sz="2000" dirty="0"/>
              <a:t>根据用户的多模态（</a:t>
            </a:r>
            <a:r>
              <a:rPr kumimoji="1" lang="en-US" altLang="zh-CN" sz="2000" dirty="0"/>
              <a:t>images/text</a:t>
            </a:r>
            <a:r>
              <a:rPr kumimoji="1" lang="zh-CN" altLang="en-US" sz="2000" dirty="0"/>
              <a:t>）指定</a:t>
            </a:r>
            <a:r>
              <a:rPr kumimoji="1" lang="zh-CN" altLang="en-US" sz="2000" u="sng" dirty="0"/>
              <a:t>生成一套</a:t>
            </a:r>
            <a:r>
              <a:rPr kumimoji="1" lang="en-US" altLang="zh-CN" sz="2000" u="sng" dirty="0"/>
              <a:t>outfit</a:t>
            </a:r>
            <a:r>
              <a:rPr kumimoji="1" lang="zh-CN" altLang="en-US" sz="2000" dirty="0"/>
              <a:t>（现存方法不支持多模态输入）</a:t>
            </a:r>
          </a:p>
        </p:txBody>
      </p:sp>
      <p:pic>
        <p:nvPicPr>
          <p:cNvPr id="4" name="图片 3">
            <a:extLst>
              <a:ext uri="{FF2B5EF4-FFF2-40B4-BE49-F238E27FC236}">
                <a16:creationId xmlns:a16="http://schemas.microsoft.com/office/drawing/2014/main" id="{9BA4A065-CDC4-B545-AE09-3400748A8AFE}"/>
              </a:ext>
            </a:extLst>
          </p:cNvPr>
          <p:cNvPicPr>
            <a:picLocks noChangeAspect="1"/>
          </p:cNvPicPr>
          <p:nvPr/>
        </p:nvPicPr>
        <p:blipFill>
          <a:blip r:embed="rId2"/>
          <a:stretch>
            <a:fillRect/>
          </a:stretch>
        </p:blipFill>
        <p:spPr>
          <a:xfrm>
            <a:off x="5707164" y="476580"/>
            <a:ext cx="5812892" cy="6210258"/>
          </a:xfrm>
          <a:prstGeom prst="rect">
            <a:avLst/>
          </a:prstGeom>
        </p:spPr>
      </p:pic>
    </p:spTree>
    <p:extLst>
      <p:ext uri="{BB962C8B-B14F-4D97-AF65-F5344CB8AC3E}">
        <p14:creationId xmlns:p14="http://schemas.microsoft.com/office/powerpoint/2010/main" val="155876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F65EB93-6D54-7D47-BB1B-48C00DE7EB88}"/>
              </a:ext>
            </a:extLst>
          </p:cNvPr>
          <p:cNvSpPr>
            <a:spLocks noGrp="1"/>
          </p:cNvSpPr>
          <p:nvPr>
            <p:ph idx="1"/>
          </p:nvPr>
        </p:nvSpPr>
        <p:spPr>
          <a:xfrm>
            <a:off x="671944" y="180109"/>
            <a:ext cx="10515600" cy="1648691"/>
          </a:xfrm>
        </p:spPr>
        <p:txBody>
          <a:bodyPr>
            <a:normAutofit fontScale="85000" lnSpcReduction="10000"/>
          </a:bodyPr>
          <a:lstStyle/>
          <a:p>
            <a:pPr>
              <a:lnSpc>
                <a:spcPct val="150000"/>
              </a:lnSpc>
            </a:pPr>
            <a:r>
              <a:rPr kumimoji="1" lang="zh-CN" altLang="en-US" dirty="0"/>
              <a:t>搭配的</a:t>
            </a:r>
            <a:r>
              <a:rPr kumimoji="1" lang="en-US" altLang="zh-CN" dirty="0"/>
              <a:t>outfit</a:t>
            </a:r>
            <a:r>
              <a:rPr kumimoji="1" lang="zh-CN" altLang="en-US" dirty="0"/>
              <a:t>应该有两个关键性质：</a:t>
            </a:r>
            <a:endParaRPr kumimoji="1" lang="en-US" altLang="zh-CN" dirty="0"/>
          </a:p>
          <a:p>
            <a:pPr lvl="1">
              <a:lnSpc>
                <a:spcPct val="150000"/>
              </a:lnSpc>
            </a:pPr>
            <a:r>
              <a:rPr kumimoji="1" lang="en-US" altLang="zh-CN" dirty="0"/>
              <a:t>Items</a:t>
            </a:r>
            <a:r>
              <a:rPr kumimoji="1" lang="zh-CN" altLang="en-US" dirty="0"/>
              <a:t>视觉上搭配，相同的</a:t>
            </a:r>
            <a:r>
              <a:rPr kumimoji="1" lang="en-US" altLang="zh-CN" dirty="0"/>
              <a:t>style</a:t>
            </a:r>
          </a:p>
          <a:p>
            <a:pPr lvl="1">
              <a:lnSpc>
                <a:spcPct val="150000"/>
              </a:lnSpc>
            </a:pPr>
            <a:r>
              <a:rPr kumimoji="1" lang="zh-CN" altLang="en-US" b="1" i="1" dirty="0">
                <a:highlight>
                  <a:srgbClr val="FFFF00"/>
                </a:highlight>
              </a:rPr>
              <a:t>完整的一套</a:t>
            </a:r>
            <a:r>
              <a:rPr kumimoji="1" lang="zh-CN" altLang="en-US" dirty="0"/>
              <a:t>，没有冗余（有衬衫、牛仔裤没有鞋子是不搭配的、包含两个鞋子不搭配）</a:t>
            </a:r>
          </a:p>
        </p:txBody>
      </p:sp>
      <p:pic>
        <p:nvPicPr>
          <p:cNvPr id="4" name="图片 3">
            <a:extLst>
              <a:ext uri="{FF2B5EF4-FFF2-40B4-BE49-F238E27FC236}">
                <a16:creationId xmlns:a16="http://schemas.microsoft.com/office/drawing/2014/main" id="{1A2206D6-5BD4-4040-AA65-BD1877A6F613}"/>
              </a:ext>
            </a:extLst>
          </p:cNvPr>
          <p:cNvPicPr>
            <a:picLocks noChangeAspect="1"/>
          </p:cNvPicPr>
          <p:nvPr/>
        </p:nvPicPr>
        <p:blipFill>
          <a:blip r:embed="rId2"/>
          <a:stretch>
            <a:fillRect/>
          </a:stretch>
        </p:blipFill>
        <p:spPr>
          <a:xfrm>
            <a:off x="2247448" y="1828800"/>
            <a:ext cx="6296764" cy="4516580"/>
          </a:xfrm>
          <a:prstGeom prst="rect">
            <a:avLst/>
          </a:prstGeom>
        </p:spPr>
      </p:pic>
    </p:spTree>
    <p:extLst>
      <p:ext uri="{BB962C8B-B14F-4D97-AF65-F5344CB8AC3E}">
        <p14:creationId xmlns:p14="http://schemas.microsoft.com/office/powerpoint/2010/main" val="378914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3C33-F068-684F-9389-48D95C2CBC00}"/>
              </a:ext>
            </a:extLst>
          </p:cNvPr>
          <p:cNvSpPr>
            <a:spLocks noGrp="1"/>
          </p:cNvSpPr>
          <p:nvPr>
            <p:ph type="title"/>
          </p:nvPr>
        </p:nvSpPr>
        <p:spPr>
          <a:xfrm>
            <a:off x="145026" y="143900"/>
            <a:ext cx="10515600" cy="687820"/>
          </a:xfrm>
        </p:spPr>
        <p:txBody>
          <a:bodyPr>
            <a:normAutofit/>
          </a:bodyPr>
          <a:lstStyle/>
          <a:p>
            <a:r>
              <a:rPr kumimoji="1" lang="en-US" altLang="zh-CN" sz="4000" b="1" i="1" dirty="0"/>
              <a:t>POLYVORE</a:t>
            </a:r>
            <a:r>
              <a:rPr kumimoji="1" lang="zh-CN" altLang="en-US" sz="4000" b="1" i="1" dirty="0"/>
              <a:t> </a:t>
            </a:r>
            <a:r>
              <a:rPr kumimoji="1" lang="en-US" altLang="zh-CN" sz="4000" b="1" i="1" dirty="0"/>
              <a:t>Dataset</a:t>
            </a:r>
            <a:endParaRPr kumimoji="1" lang="zh-CN" altLang="en-US" sz="4000" b="1" i="1" dirty="0"/>
          </a:p>
        </p:txBody>
      </p:sp>
      <p:sp>
        <p:nvSpPr>
          <p:cNvPr id="3" name="内容占位符 2">
            <a:extLst>
              <a:ext uri="{FF2B5EF4-FFF2-40B4-BE49-F238E27FC236}">
                <a16:creationId xmlns:a16="http://schemas.microsoft.com/office/drawing/2014/main" id="{AE71702C-5563-584E-93A9-0006D685B206}"/>
              </a:ext>
            </a:extLst>
          </p:cNvPr>
          <p:cNvSpPr>
            <a:spLocks noGrp="1"/>
          </p:cNvSpPr>
          <p:nvPr>
            <p:ph idx="1"/>
          </p:nvPr>
        </p:nvSpPr>
        <p:spPr>
          <a:xfrm>
            <a:off x="417647" y="976239"/>
            <a:ext cx="10515600" cy="5460769"/>
          </a:xfrm>
        </p:spPr>
        <p:txBody>
          <a:bodyPr>
            <a:normAutofit fontScale="85000" lnSpcReduction="10000"/>
          </a:bodyPr>
          <a:lstStyle/>
          <a:p>
            <a:pPr>
              <a:lnSpc>
                <a:spcPct val="150000"/>
              </a:lnSpc>
            </a:pPr>
            <a:r>
              <a:rPr kumimoji="1" lang="en-US" altLang="zh-CN" dirty="0"/>
              <a:t>21889</a:t>
            </a:r>
            <a:r>
              <a:rPr kumimoji="1" lang="zh-CN" altLang="en-US" dirty="0"/>
              <a:t> </a:t>
            </a:r>
            <a:r>
              <a:rPr kumimoji="1" lang="en-US" altLang="zh-CN" dirty="0"/>
              <a:t>outfits</a:t>
            </a:r>
            <a:r>
              <a:rPr kumimoji="1" lang="zh-CN" altLang="en-US" dirty="0"/>
              <a:t> ：</a:t>
            </a:r>
            <a:r>
              <a:rPr lang="en" altLang="zh-CN" dirty="0"/>
              <a:t>17,316 for training, 1,497 for validation and 3,076 for testing </a:t>
            </a:r>
          </a:p>
          <a:p>
            <a:pPr>
              <a:lnSpc>
                <a:spcPct val="150000"/>
              </a:lnSpc>
            </a:pPr>
            <a:r>
              <a:rPr kumimoji="1" lang="zh-CN" altLang="en-US" dirty="0"/>
              <a:t>保留前</a:t>
            </a:r>
            <a:r>
              <a:rPr kumimoji="1" lang="en-US" altLang="zh-CN" dirty="0"/>
              <a:t>8</a:t>
            </a:r>
            <a:r>
              <a:rPr kumimoji="1" lang="zh-CN" altLang="en-US" dirty="0"/>
              <a:t>个</a:t>
            </a:r>
            <a:r>
              <a:rPr kumimoji="1" lang="en-US" altLang="zh-CN" dirty="0"/>
              <a:t>items</a:t>
            </a:r>
            <a:r>
              <a:rPr kumimoji="1" lang="zh-CN" altLang="en-US" dirty="0"/>
              <a:t>，平均</a:t>
            </a:r>
            <a:r>
              <a:rPr kumimoji="1" lang="en-US" altLang="zh-CN" dirty="0"/>
              <a:t>items6.5</a:t>
            </a:r>
            <a:r>
              <a:rPr kumimoji="1" lang="zh-CN" altLang="en-US" dirty="0"/>
              <a:t>个</a:t>
            </a:r>
            <a:endParaRPr kumimoji="1" lang="en-US" altLang="zh-CN" dirty="0"/>
          </a:p>
          <a:p>
            <a:pPr>
              <a:lnSpc>
                <a:spcPct val="150000"/>
              </a:lnSpc>
            </a:pPr>
            <a:r>
              <a:rPr kumimoji="1" lang="en-US" altLang="zh-CN" dirty="0"/>
              <a:t>164379items</a:t>
            </a:r>
            <a:r>
              <a:rPr kumimoji="1" lang="zh-CN" altLang="en-US" dirty="0"/>
              <a:t>（</a:t>
            </a:r>
            <a:r>
              <a:rPr kumimoji="1" lang="en-US" altLang="zh-CN" dirty="0"/>
              <a:t>image</a:t>
            </a:r>
            <a:r>
              <a:rPr kumimoji="1" lang="zh-CN" altLang="en-US" dirty="0"/>
              <a:t>和</a:t>
            </a:r>
            <a:r>
              <a:rPr lang="en" altLang="zh-CN" dirty="0"/>
              <a:t>text description</a:t>
            </a:r>
            <a:r>
              <a:rPr lang="zh-CN" altLang="en-US" dirty="0"/>
              <a:t>）</a:t>
            </a:r>
            <a:endParaRPr lang="en-US" altLang="zh-CN" dirty="0"/>
          </a:p>
          <a:p>
            <a:pPr marL="0" indent="0">
              <a:lnSpc>
                <a:spcPct val="150000"/>
              </a:lnSpc>
              <a:buNone/>
            </a:pPr>
            <a:endParaRPr lang="en-US" altLang="zh-CN" dirty="0"/>
          </a:p>
          <a:p>
            <a:pPr>
              <a:lnSpc>
                <a:spcPct val="150000"/>
              </a:lnSpc>
            </a:pPr>
            <a:r>
              <a:rPr lang="zh-CN" altLang="en-US" dirty="0"/>
              <a:t>文本描述：移除少于出现</a:t>
            </a:r>
            <a:r>
              <a:rPr lang="en-US" altLang="zh-CN" dirty="0"/>
              <a:t>30</a:t>
            </a:r>
            <a:r>
              <a:rPr lang="zh-CN" altLang="en-US" dirty="0"/>
              <a:t>次的单词，词汇表大小</a:t>
            </a:r>
            <a:r>
              <a:rPr lang="en-US" altLang="zh-CN" dirty="0"/>
              <a:t>2757</a:t>
            </a:r>
          </a:p>
          <a:p>
            <a:pPr>
              <a:lnSpc>
                <a:spcPct val="150000"/>
              </a:lnSpc>
            </a:pPr>
            <a:r>
              <a:rPr lang="en-US" altLang="zh-CN" dirty="0">
                <a:highlight>
                  <a:srgbClr val="FFFF00"/>
                </a:highlight>
              </a:rPr>
              <a:t>Items</a:t>
            </a:r>
            <a:r>
              <a:rPr lang="zh-CN" altLang="en-US" dirty="0">
                <a:highlight>
                  <a:srgbClr val="FFFF00"/>
                </a:highlight>
              </a:rPr>
              <a:t>被组织为固定的顺序</a:t>
            </a:r>
            <a:r>
              <a:rPr lang="zh-CN" altLang="en-US" dirty="0"/>
              <a:t>：</a:t>
            </a:r>
            <a:r>
              <a:rPr lang="en" altLang="zh-CN" dirty="0"/>
              <a:t>tops, bottoms, shoes, and the accessories. </a:t>
            </a:r>
          </a:p>
          <a:p>
            <a:pPr>
              <a:lnSpc>
                <a:spcPct val="150000"/>
              </a:lnSpc>
            </a:pPr>
            <a:r>
              <a:rPr lang="zh-CN" altLang="en" dirty="0"/>
              <a:t>上衣</a:t>
            </a:r>
            <a:r>
              <a:rPr lang="zh-CN" altLang="en-US" dirty="0"/>
              <a:t>：</a:t>
            </a:r>
            <a:r>
              <a:rPr lang="en" altLang="zh-CN" dirty="0"/>
              <a:t>shirts and t-shirts come before outwears </a:t>
            </a:r>
          </a:p>
          <a:p>
            <a:pPr>
              <a:lnSpc>
                <a:spcPct val="150000"/>
              </a:lnSpc>
            </a:pPr>
            <a:r>
              <a:rPr lang="zh-CN" altLang="en" dirty="0"/>
              <a:t>配饰</a:t>
            </a:r>
            <a:r>
              <a:rPr lang="zh-CN" altLang="en-US" dirty="0"/>
              <a:t>：</a:t>
            </a:r>
            <a:r>
              <a:rPr lang="en" altLang="zh-CN" dirty="0"/>
              <a:t>handbags, hats, glasses, watches, necklaces, earrings, etc. </a:t>
            </a:r>
          </a:p>
          <a:p>
            <a:pPr>
              <a:lnSpc>
                <a:spcPct val="150000"/>
              </a:lnSpc>
            </a:pPr>
            <a:endParaRPr lang="en" altLang="zh-CN" dirty="0"/>
          </a:p>
          <a:p>
            <a:pPr>
              <a:lnSpc>
                <a:spcPct val="150000"/>
              </a:lnSpc>
            </a:pPr>
            <a:endParaRPr kumimoji="1" lang="zh-CN" altLang="en-US" dirty="0"/>
          </a:p>
        </p:txBody>
      </p:sp>
    </p:spTree>
    <p:extLst>
      <p:ext uri="{BB962C8B-B14F-4D97-AF65-F5344CB8AC3E}">
        <p14:creationId xmlns:p14="http://schemas.microsoft.com/office/powerpoint/2010/main" val="228537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75573-AF78-1F40-AFBB-664E74819081}"/>
              </a:ext>
            </a:extLst>
          </p:cNvPr>
          <p:cNvSpPr>
            <a:spLocks noGrp="1"/>
          </p:cNvSpPr>
          <p:nvPr>
            <p:ph type="title"/>
          </p:nvPr>
        </p:nvSpPr>
        <p:spPr>
          <a:xfrm>
            <a:off x="103239" y="142720"/>
            <a:ext cx="11353800" cy="538317"/>
          </a:xfrm>
        </p:spPr>
        <p:txBody>
          <a:bodyPr>
            <a:noAutofit/>
          </a:bodyPr>
          <a:lstStyle/>
          <a:p>
            <a:r>
              <a:rPr lang="en" altLang="zh-CN" sz="3200" b="1" i="1" dirty="0"/>
              <a:t>APPROACH</a:t>
            </a:r>
            <a:r>
              <a:rPr lang="en-US" altLang="zh-CN" sz="3200" b="1" i="1" dirty="0"/>
              <a:t>—</a:t>
            </a:r>
            <a:r>
              <a:rPr lang="en" altLang="zh-CN" sz="2800" b="1" i="1" dirty="0"/>
              <a:t>Fashion Compatibility Learning with Bi-LSTM </a:t>
            </a:r>
            <a:endParaRPr kumimoji="1" lang="zh-CN" altLang="en-US" sz="3200" dirty="0"/>
          </a:p>
        </p:txBody>
      </p:sp>
      <p:pic>
        <p:nvPicPr>
          <p:cNvPr id="5" name="图片 4">
            <a:extLst>
              <a:ext uri="{FF2B5EF4-FFF2-40B4-BE49-F238E27FC236}">
                <a16:creationId xmlns:a16="http://schemas.microsoft.com/office/drawing/2014/main" id="{8A8E71C9-1F98-6B4D-B6F9-E97526917CBE}"/>
              </a:ext>
            </a:extLst>
          </p:cNvPr>
          <p:cNvPicPr>
            <a:picLocks noChangeAspect="1"/>
          </p:cNvPicPr>
          <p:nvPr/>
        </p:nvPicPr>
        <p:blipFill>
          <a:blip r:embed="rId2"/>
          <a:stretch>
            <a:fillRect/>
          </a:stretch>
        </p:blipFill>
        <p:spPr>
          <a:xfrm>
            <a:off x="103239" y="794479"/>
            <a:ext cx="11797230" cy="5655731"/>
          </a:xfrm>
          <a:prstGeom prst="rect">
            <a:avLst/>
          </a:prstGeom>
        </p:spPr>
      </p:pic>
    </p:spTree>
    <p:extLst>
      <p:ext uri="{BB962C8B-B14F-4D97-AF65-F5344CB8AC3E}">
        <p14:creationId xmlns:p14="http://schemas.microsoft.com/office/powerpoint/2010/main" val="55465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59DCBC-FD0D-EC4B-996C-435CEA2622F8}"/>
              </a:ext>
            </a:extLst>
          </p:cNvPr>
          <p:cNvSpPr>
            <a:spLocks noGrp="1"/>
          </p:cNvSpPr>
          <p:nvPr>
            <p:ph idx="1"/>
          </p:nvPr>
        </p:nvSpPr>
        <p:spPr>
          <a:xfrm>
            <a:off x="423885" y="1548326"/>
            <a:ext cx="4009373" cy="355600"/>
          </a:xfrm>
        </p:spPr>
        <p:txBody>
          <a:bodyPr>
            <a:normAutofit fontScale="77500" lnSpcReduction="20000"/>
          </a:bodyPr>
          <a:lstStyle/>
          <a:p>
            <a:pPr marL="0" indent="0">
              <a:buNone/>
            </a:pPr>
            <a:r>
              <a:rPr kumimoji="1" lang="zh-CN" altLang="en-US" dirty="0"/>
              <a:t>基于原有图片预测下一个图片</a:t>
            </a:r>
          </a:p>
        </p:txBody>
      </p:sp>
      <p:pic>
        <p:nvPicPr>
          <p:cNvPr id="5" name="图片 4">
            <a:extLst>
              <a:ext uri="{FF2B5EF4-FFF2-40B4-BE49-F238E27FC236}">
                <a16:creationId xmlns:a16="http://schemas.microsoft.com/office/drawing/2014/main" id="{C2ECE48E-45EE-EF4C-BFB7-8ED8C645CB5F}"/>
              </a:ext>
            </a:extLst>
          </p:cNvPr>
          <p:cNvPicPr>
            <a:picLocks noChangeAspect="1"/>
          </p:cNvPicPr>
          <p:nvPr/>
        </p:nvPicPr>
        <p:blipFill>
          <a:blip r:embed="rId2"/>
          <a:stretch>
            <a:fillRect/>
          </a:stretch>
        </p:blipFill>
        <p:spPr>
          <a:xfrm>
            <a:off x="423885" y="768455"/>
            <a:ext cx="6299200" cy="355600"/>
          </a:xfrm>
          <a:prstGeom prst="rect">
            <a:avLst/>
          </a:prstGeom>
        </p:spPr>
      </p:pic>
      <p:sp>
        <p:nvSpPr>
          <p:cNvPr id="6" name="标题 1">
            <a:extLst>
              <a:ext uri="{FF2B5EF4-FFF2-40B4-BE49-F238E27FC236}">
                <a16:creationId xmlns:a16="http://schemas.microsoft.com/office/drawing/2014/main" id="{48291DD1-2E48-5540-AD1F-6298AB1CD461}"/>
              </a:ext>
            </a:extLst>
          </p:cNvPr>
          <p:cNvSpPr txBox="1">
            <a:spLocks/>
          </p:cNvSpPr>
          <p:nvPr/>
        </p:nvSpPr>
        <p:spPr>
          <a:xfrm>
            <a:off x="103239" y="142720"/>
            <a:ext cx="11353800" cy="5383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3200" b="1" i="1"/>
              <a:t>APPROACH</a:t>
            </a:r>
            <a:r>
              <a:rPr lang="en-US" altLang="zh-CN" sz="3200" b="1" i="1"/>
              <a:t>—</a:t>
            </a:r>
            <a:r>
              <a:rPr lang="en" altLang="zh-CN" sz="2800" b="1" i="1"/>
              <a:t>Fashion Compatibility Learning with Bi-LSTM </a:t>
            </a:r>
            <a:endParaRPr kumimoji="1" lang="zh-CN" altLang="en-US" sz="3200" dirty="0"/>
          </a:p>
        </p:txBody>
      </p:sp>
      <p:pic>
        <p:nvPicPr>
          <p:cNvPr id="7" name="图片 6">
            <a:extLst>
              <a:ext uri="{FF2B5EF4-FFF2-40B4-BE49-F238E27FC236}">
                <a16:creationId xmlns:a16="http://schemas.microsoft.com/office/drawing/2014/main" id="{FF90D989-69EA-D64F-926B-7287A146CBA5}"/>
              </a:ext>
            </a:extLst>
          </p:cNvPr>
          <p:cNvPicPr>
            <a:picLocks noChangeAspect="1"/>
          </p:cNvPicPr>
          <p:nvPr/>
        </p:nvPicPr>
        <p:blipFill>
          <a:blip r:embed="rId3"/>
          <a:stretch>
            <a:fillRect/>
          </a:stretch>
        </p:blipFill>
        <p:spPr>
          <a:xfrm>
            <a:off x="5157838" y="1188669"/>
            <a:ext cx="6299201" cy="901437"/>
          </a:xfrm>
          <a:prstGeom prst="rect">
            <a:avLst/>
          </a:prstGeom>
        </p:spPr>
      </p:pic>
      <p:pic>
        <p:nvPicPr>
          <p:cNvPr id="8" name="图片 7">
            <a:extLst>
              <a:ext uri="{FF2B5EF4-FFF2-40B4-BE49-F238E27FC236}">
                <a16:creationId xmlns:a16="http://schemas.microsoft.com/office/drawing/2014/main" id="{7F189F96-E702-D540-BC14-C5181549E634}"/>
              </a:ext>
            </a:extLst>
          </p:cNvPr>
          <p:cNvPicPr>
            <a:picLocks noChangeAspect="1"/>
          </p:cNvPicPr>
          <p:nvPr/>
        </p:nvPicPr>
        <p:blipFill>
          <a:blip r:embed="rId4"/>
          <a:stretch>
            <a:fillRect/>
          </a:stretch>
        </p:blipFill>
        <p:spPr>
          <a:xfrm>
            <a:off x="407188" y="2159408"/>
            <a:ext cx="6660427" cy="2323187"/>
          </a:xfrm>
          <a:prstGeom prst="rect">
            <a:avLst/>
          </a:prstGeom>
        </p:spPr>
      </p:pic>
      <p:pic>
        <p:nvPicPr>
          <p:cNvPr id="9" name="图片 8">
            <a:extLst>
              <a:ext uri="{FF2B5EF4-FFF2-40B4-BE49-F238E27FC236}">
                <a16:creationId xmlns:a16="http://schemas.microsoft.com/office/drawing/2014/main" id="{27D3596C-A7BD-614D-AB34-E047E32499AA}"/>
              </a:ext>
            </a:extLst>
          </p:cNvPr>
          <p:cNvPicPr>
            <a:picLocks noChangeAspect="1"/>
          </p:cNvPicPr>
          <p:nvPr/>
        </p:nvPicPr>
        <p:blipFill>
          <a:blip r:embed="rId5"/>
          <a:stretch>
            <a:fillRect/>
          </a:stretch>
        </p:blipFill>
        <p:spPr>
          <a:xfrm>
            <a:off x="3728478" y="4411558"/>
            <a:ext cx="7259119" cy="2212779"/>
          </a:xfrm>
          <a:prstGeom prst="rect">
            <a:avLst/>
          </a:prstGeom>
        </p:spPr>
      </p:pic>
    </p:spTree>
    <p:extLst>
      <p:ext uri="{BB962C8B-B14F-4D97-AF65-F5344CB8AC3E}">
        <p14:creationId xmlns:p14="http://schemas.microsoft.com/office/powerpoint/2010/main" val="151992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8291DD1-2E48-5540-AD1F-6298AB1CD461}"/>
              </a:ext>
            </a:extLst>
          </p:cNvPr>
          <p:cNvSpPr txBox="1">
            <a:spLocks/>
          </p:cNvSpPr>
          <p:nvPr/>
        </p:nvSpPr>
        <p:spPr>
          <a:xfrm>
            <a:off x="103239" y="142720"/>
            <a:ext cx="11353800" cy="5383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3200" b="1" i="1"/>
              <a:t>APPROACH</a:t>
            </a:r>
            <a:r>
              <a:rPr lang="en-US" altLang="zh-CN" sz="3200" b="1" i="1"/>
              <a:t>—</a:t>
            </a:r>
            <a:r>
              <a:rPr lang="en" altLang="zh-CN" sz="2800" b="1" i="1"/>
              <a:t>Fashion Compatibility Learning with Bi-LSTM </a:t>
            </a:r>
            <a:endParaRPr kumimoji="1" lang="zh-CN" altLang="en-US" sz="3200" dirty="0"/>
          </a:p>
        </p:txBody>
      </p:sp>
      <p:pic>
        <p:nvPicPr>
          <p:cNvPr id="10" name="图片 9">
            <a:extLst>
              <a:ext uri="{FF2B5EF4-FFF2-40B4-BE49-F238E27FC236}">
                <a16:creationId xmlns:a16="http://schemas.microsoft.com/office/drawing/2014/main" id="{A13F157D-F618-EA4B-8EDA-8084024A09FB}"/>
              </a:ext>
            </a:extLst>
          </p:cNvPr>
          <p:cNvPicPr>
            <a:picLocks noChangeAspect="1"/>
          </p:cNvPicPr>
          <p:nvPr/>
        </p:nvPicPr>
        <p:blipFill>
          <a:blip r:embed="rId2"/>
          <a:stretch>
            <a:fillRect/>
          </a:stretch>
        </p:blipFill>
        <p:spPr>
          <a:xfrm>
            <a:off x="1302706" y="838896"/>
            <a:ext cx="7876927" cy="3531036"/>
          </a:xfrm>
          <a:prstGeom prst="rect">
            <a:avLst/>
          </a:prstGeom>
        </p:spPr>
      </p:pic>
      <p:pic>
        <p:nvPicPr>
          <p:cNvPr id="11" name="图片 10">
            <a:extLst>
              <a:ext uri="{FF2B5EF4-FFF2-40B4-BE49-F238E27FC236}">
                <a16:creationId xmlns:a16="http://schemas.microsoft.com/office/drawing/2014/main" id="{E8DC08E2-3C90-8E4A-887A-67675D1B686F}"/>
              </a:ext>
            </a:extLst>
          </p:cNvPr>
          <p:cNvPicPr>
            <a:picLocks noChangeAspect="1"/>
          </p:cNvPicPr>
          <p:nvPr/>
        </p:nvPicPr>
        <p:blipFill>
          <a:blip r:embed="rId3"/>
          <a:stretch>
            <a:fillRect/>
          </a:stretch>
        </p:blipFill>
        <p:spPr>
          <a:xfrm>
            <a:off x="1100969" y="4729708"/>
            <a:ext cx="8280400" cy="774700"/>
          </a:xfrm>
          <a:prstGeom prst="rect">
            <a:avLst/>
          </a:prstGeom>
        </p:spPr>
      </p:pic>
      <p:sp>
        <p:nvSpPr>
          <p:cNvPr id="12" name="内容占位符 2">
            <a:extLst>
              <a:ext uri="{FF2B5EF4-FFF2-40B4-BE49-F238E27FC236}">
                <a16:creationId xmlns:a16="http://schemas.microsoft.com/office/drawing/2014/main" id="{CBF827DD-4CE9-A440-ABA9-6A2391F9430C}"/>
              </a:ext>
            </a:extLst>
          </p:cNvPr>
          <p:cNvSpPr>
            <a:spLocks noGrp="1"/>
          </p:cNvSpPr>
          <p:nvPr>
            <p:ph idx="1"/>
          </p:nvPr>
        </p:nvSpPr>
        <p:spPr>
          <a:xfrm>
            <a:off x="1989917" y="5864184"/>
            <a:ext cx="6451704" cy="498516"/>
          </a:xfrm>
        </p:spPr>
        <p:txBody>
          <a:bodyPr>
            <a:normAutofit/>
          </a:bodyPr>
          <a:lstStyle/>
          <a:p>
            <a:pPr marL="0" indent="0">
              <a:buNone/>
            </a:pPr>
            <a:r>
              <a:rPr kumimoji="1" lang="zh-CN" altLang="en-US" sz="2400" dirty="0"/>
              <a:t>双向</a:t>
            </a:r>
            <a:r>
              <a:rPr kumimoji="1" lang="en-US" altLang="zh-CN" sz="2400" dirty="0"/>
              <a:t>LSTM</a:t>
            </a:r>
            <a:r>
              <a:rPr kumimoji="1" lang="zh-CN" altLang="en-US" sz="2400" dirty="0"/>
              <a:t>：学习搭配关系和</a:t>
            </a:r>
            <a:r>
              <a:rPr kumimoji="1" lang="en-US" altLang="zh-CN" sz="2400" dirty="0"/>
              <a:t>outfit</a:t>
            </a:r>
            <a:r>
              <a:rPr kumimoji="1" lang="zh-CN" altLang="en-US" sz="2400" dirty="0"/>
              <a:t>的整体风格</a:t>
            </a:r>
          </a:p>
        </p:txBody>
      </p:sp>
    </p:spTree>
    <p:extLst>
      <p:ext uri="{BB962C8B-B14F-4D97-AF65-F5344CB8AC3E}">
        <p14:creationId xmlns:p14="http://schemas.microsoft.com/office/powerpoint/2010/main" val="101212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8291DD1-2E48-5540-AD1F-6298AB1CD461}"/>
              </a:ext>
            </a:extLst>
          </p:cNvPr>
          <p:cNvSpPr txBox="1">
            <a:spLocks/>
          </p:cNvSpPr>
          <p:nvPr/>
        </p:nvSpPr>
        <p:spPr>
          <a:xfrm>
            <a:off x="103239" y="142720"/>
            <a:ext cx="11353800" cy="5383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3200" b="1" i="1" dirty="0"/>
              <a:t>APPROACH</a:t>
            </a:r>
            <a:r>
              <a:rPr lang="en-US" altLang="zh-CN" sz="3200" b="1" i="1" dirty="0"/>
              <a:t>—</a:t>
            </a:r>
            <a:r>
              <a:rPr lang="en" altLang="zh-CN" sz="2800" b="1" i="1" dirty="0"/>
              <a:t>Visual-semantic Embedding</a:t>
            </a:r>
            <a:r>
              <a:rPr lang="zh-CN" altLang="en-US" sz="2800" b="1" i="1" dirty="0"/>
              <a:t> 提供类别和属性信息</a:t>
            </a:r>
            <a:r>
              <a:rPr lang="en" altLang="zh-CN" sz="2800" b="1" i="1" dirty="0"/>
              <a:t> </a:t>
            </a:r>
          </a:p>
        </p:txBody>
      </p:sp>
      <p:sp>
        <p:nvSpPr>
          <p:cNvPr id="2" name="矩形 1">
            <a:extLst>
              <a:ext uri="{FF2B5EF4-FFF2-40B4-BE49-F238E27FC236}">
                <a16:creationId xmlns:a16="http://schemas.microsoft.com/office/drawing/2014/main" id="{FF0B7172-1BFE-0542-B27C-CC186FEB29C2}"/>
              </a:ext>
            </a:extLst>
          </p:cNvPr>
          <p:cNvSpPr/>
          <p:nvPr/>
        </p:nvSpPr>
        <p:spPr>
          <a:xfrm>
            <a:off x="4184250" y="951078"/>
            <a:ext cx="6765217" cy="461665"/>
          </a:xfrm>
          <a:prstGeom prst="rect">
            <a:avLst/>
          </a:prstGeom>
        </p:spPr>
        <p:txBody>
          <a:bodyPr wrap="square">
            <a:spAutoFit/>
          </a:bodyPr>
          <a:lstStyle/>
          <a:p>
            <a:r>
              <a:rPr lang="en" altLang="zh-CN" sz="2400" dirty="0" err="1">
                <a:latin typeface="LinLibertineI"/>
              </a:rPr>
              <a:t>w</a:t>
            </a:r>
            <a:r>
              <a:rPr lang="en" altLang="zh-CN" sz="1000" dirty="0" err="1">
                <a:latin typeface="LinLibertineI7"/>
              </a:rPr>
              <a:t>i</a:t>
            </a:r>
            <a:r>
              <a:rPr lang="en" altLang="zh-CN" sz="1000" dirty="0">
                <a:latin typeface="LinLibertineI7"/>
              </a:rPr>
              <a:t> </a:t>
            </a:r>
            <a:r>
              <a:rPr lang="en" altLang="zh-CN" sz="2400" dirty="0">
                <a:latin typeface="LinLibertineT"/>
              </a:rPr>
              <a:t>represents each word in the description. </a:t>
            </a:r>
            <a:endParaRPr lang="en" altLang="zh-CN" sz="2400" dirty="0"/>
          </a:p>
        </p:txBody>
      </p:sp>
      <p:pic>
        <p:nvPicPr>
          <p:cNvPr id="3" name="图片 2">
            <a:extLst>
              <a:ext uri="{FF2B5EF4-FFF2-40B4-BE49-F238E27FC236}">
                <a16:creationId xmlns:a16="http://schemas.microsoft.com/office/drawing/2014/main" id="{876C37DC-CFF2-C242-B734-579C45E5A11C}"/>
              </a:ext>
            </a:extLst>
          </p:cNvPr>
          <p:cNvPicPr>
            <a:picLocks noChangeAspect="1"/>
          </p:cNvPicPr>
          <p:nvPr/>
        </p:nvPicPr>
        <p:blipFill>
          <a:blip r:embed="rId3"/>
          <a:stretch>
            <a:fillRect/>
          </a:stretch>
        </p:blipFill>
        <p:spPr>
          <a:xfrm>
            <a:off x="647078" y="928745"/>
            <a:ext cx="3304726" cy="496273"/>
          </a:xfrm>
          <a:prstGeom prst="rect">
            <a:avLst/>
          </a:prstGeom>
        </p:spPr>
      </p:pic>
      <p:pic>
        <p:nvPicPr>
          <p:cNvPr id="5" name="图片 4">
            <a:extLst>
              <a:ext uri="{FF2B5EF4-FFF2-40B4-BE49-F238E27FC236}">
                <a16:creationId xmlns:a16="http://schemas.microsoft.com/office/drawing/2014/main" id="{806FF2EE-537E-2F42-AEE0-9B2607E22677}"/>
              </a:ext>
            </a:extLst>
          </p:cNvPr>
          <p:cNvPicPr>
            <a:picLocks noChangeAspect="1"/>
          </p:cNvPicPr>
          <p:nvPr/>
        </p:nvPicPr>
        <p:blipFill>
          <a:blip r:embed="rId4"/>
          <a:stretch>
            <a:fillRect/>
          </a:stretch>
        </p:blipFill>
        <p:spPr>
          <a:xfrm>
            <a:off x="126327" y="2059035"/>
            <a:ext cx="428578" cy="342862"/>
          </a:xfrm>
          <a:prstGeom prst="rect">
            <a:avLst/>
          </a:prstGeom>
        </p:spPr>
      </p:pic>
      <p:pic>
        <p:nvPicPr>
          <p:cNvPr id="7" name="图片 6">
            <a:extLst>
              <a:ext uri="{FF2B5EF4-FFF2-40B4-BE49-F238E27FC236}">
                <a16:creationId xmlns:a16="http://schemas.microsoft.com/office/drawing/2014/main" id="{C5C04831-D2CA-9F41-8FDB-3EA23CB332F2}"/>
              </a:ext>
            </a:extLst>
          </p:cNvPr>
          <p:cNvPicPr>
            <a:picLocks noChangeAspect="1"/>
          </p:cNvPicPr>
          <p:nvPr/>
        </p:nvPicPr>
        <p:blipFill>
          <a:blip r:embed="rId5"/>
          <a:stretch>
            <a:fillRect/>
          </a:stretch>
        </p:blipFill>
        <p:spPr>
          <a:xfrm>
            <a:off x="2342138" y="2066172"/>
            <a:ext cx="386895" cy="313699"/>
          </a:xfrm>
          <a:prstGeom prst="rect">
            <a:avLst/>
          </a:prstGeom>
        </p:spPr>
      </p:pic>
      <p:pic>
        <p:nvPicPr>
          <p:cNvPr id="8" name="图片 7">
            <a:extLst>
              <a:ext uri="{FF2B5EF4-FFF2-40B4-BE49-F238E27FC236}">
                <a16:creationId xmlns:a16="http://schemas.microsoft.com/office/drawing/2014/main" id="{1E9AEC3D-6B3D-5F41-9903-9CD6A51B91CC}"/>
              </a:ext>
            </a:extLst>
          </p:cNvPr>
          <p:cNvPicPr>
            <a:picLocks noChangeAspect="1"/>
          </p:cNvPicPr>
          <p:nvPr/>
        </p:nvPicPr>
        <p:blipFill>
          <a:blip r:embed="rId6"/>
          <a:stretch>
            <a:fillRect/>
          </a:stretch>
        </p:blipFill>
        <p:spPr>
          <a:xfrm>
            <a:off x="554905" y="1927616"/>
            <a:ext cx="1677304" cy="255242"/>
          </a:xfrm>
          <a:prstGeom prst="rect">
            <a:avLst/>
          </a:prstGeom>
        </p:spPr>
      </p:pic>
      <p:cxnSp>
        <p:nvCxnSpPr>
          <p:cNvPr id="12" name="直线箭头连接符 11">
            <a:extLst>
              <a:ext uri="{FF2B5EF4-FFF2-40B4-BE49-F238E27FC236}">
                <a16:creationId xmlns:a16="http://schemas.microsoft.com/office/drawing/2014/main" id="{156DA3B7-F7C2-1640-A018-E74F44285137}"/>
              </a:ext>
            </a:extLst>
          </p:cNvPr>
          <p:cNvCxnSpPr>
            <a:cxnSpLocks/>
            <a:stCxn id="5" idx="3"/>
            <a:endCxn id="7" idx="1"/>
          </p:cNvCxnSpPr>
          <p:nvPr/>
        </p:nvCxnSpPr>
        <p:spPr>
          <a:xfrm flipV="1">
            <a:off x="554905" y="2223022"/>
            <a:ext cx="1787233" cy="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0C24FAB-B2E2-6744-86C5-C117AFBF269A}"/>
              </a:ext>
            </a:extLst>
          </p:cNvPr>
          <p:cNvPicPr>
            <a:picLocks noChangeAspect="1"/>
          </p:cNvPicPr>
          <p:nvPr/>
        </p:nvPicPr>
        <p:blipFill>
          <a:blip r:embed="rId7"/>
          <a:stretch>
            <a:fillRect/>
          </a:stretch>
        </p:blipFill>
        <p:spPr>
          <a:xfrm>
            <a:off x="4976844" y="2040785"/>
            <a:ext cx="1917881" cy="379361"/>
          </a:xfrm>
          <a:prstGeom prst="rect">
            <a:avLst/>
          </a:prstGeom>
        </p:spPr>
      </p:pic>
      <p:cxnSp>
        <p:nvCxnSpPr>
          <p:cNvPr id="15" name="直线箭头连接符 14">
            <a:extLst>
              <a:ext uri="{FF2B5EF4-FFF2-40B4-BE49-F238E27FC236}">
                <a16:creationId xmlns:a16="http://schemas.microsoft.com/office/drawing/2014/main" id="{FE046BE2-2E12-D645-93A4-EA6494FED300}"/>
              </a:ext>
            </a:extLst>
          </p:cNvPr>
          <p:cNvCxnSpPr>
            <a:cxnSpLocks/>
            <a:stCxn id="7" idx="3"/>
            <a:endCxn id="13" idx="1"/>
          </p:cNvCxnSpPr>
          <p:nvPr/>
        </p:nvCxnSpPr>
        <p:spPr>
          <a:xfrm>
            <a:off x="2729033" y="2223022"/>
            <a:ext cx="2247811" cy="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FAF6278B-75AD-9F43-B441-563466078B54}"/>
              </a:ext>
            </a:extLst>
          </p:cNvPr>
          <p:cNvPicPr>
            <a:picLocks noChangeAspect="1"/>
          </p:cNvPicPr>
          <p:nvPr/>
        </p:nvPicPr>
        <p:blipFill>
          <a:blip r:embed="rId8"/>
          <a:stretch>
            <a:fillRect/>
          </a:stretch>
        </p:blipFill>
        <p:spPr>
          <a:xfrm>
            <a:off x="2845067" y="1862531"/>
            <a:ext cx="2015743" cy="341800"/>
          </a:xfrm>
          <a:prstGeom prst="rect">
            <a:avLst/>
          </a:prstGeom>
        </p:spPr>
      </p:pic>
      <p:pic>
        <p:nvPicPr>
          <p:cNvPr id="22" name="图片 21">
            <a:extLst>
              <a:ext uri="{FF2B5EF4-FFF2-40B4-BE49-F238E27FC236}">
                <a16:creationId xmlns:a16="http://schemas.microsoft.com/office/drawing/2014/main" id="{57B3CDAC-27EC-F842-9C90-109A067D407F}"/>
              </a:ext>
            </a:extLst>
          </p:cNvPr>
          <p:cNvPicPr>
            <a:picLocks noChangeAspect="1"/>
          </p:cNvPicPr>
          <p:nvPr/>
        </p:nvPicPr>
        <p:blipFill>
          <a:blip r:embed="rId9"/>
          <a:stretch>
            <a:fillRect/>
          </a:stretch>
        </p:blipFill>
        <p:spPr>
          <a:xfrm>
            <a:off x="8553943" y="2018889"/>
            <a:ext cx="1438714" cy="423151"/>
          </a:xfrm>
          <a:prstGeom prst="rect">
            <a:avLst/>
          </a:prstGeom>
        </p:spPr>
      </p:pic>
      <p:pic>
        <p:nvPicPr>
          <p:cNvPr id="23" name="图片 22">
            <a:extLst>
              <a:ext uri="{FF2B5EF4-FFF2-40B4-BE49-F238E27FC236}">
                <a16:creationId xmlns:a16="http://schemas.microsoft.com/office/drawing/2014/main" id="{5D571AEB-50EC-534A-8712-B0A2E9900766}"/>
              </a:ext>
            </a:extLst>
          </p:cNvPr>
          <p:cNvPicPr>
            <a:picLocks noChangeAspect="1"/>
          </p:cNvPicPr>
          <p:nvPr/>
        </p:nvPicPr>
        <p:blipFill>
          <a:blip r:embed="rId10"/>
          <a:stretch>
            <a:fillRect/>
          </a:stretch>
        </p:blipFill>
        <p:spPr>
          <a:xfrm>
            <a:off x="7010759" y="1842066"/>
            <a:ext cx="1438713" cy="353650"/>
          </a:xfrm>
          <a:prstGeom prst="rect">
            <a:avLst/>
          </a:prstGeom>
        </p:spPr>
      </p:pic>
      <p:cxnSp>
        <p:nvCxnSpPr>
          <p:cNvPr id="24" name="直线箭头连接符 23">
            <a:extLst>
              <a:ext uri="{FF2B5EF4-FFF2-40B4-BE49-F238E27FC236}">
                <a16:creationId xmlns:a16="http://schemas.microsoft.com/office/drawing/2014/main" id="{03644E49-86F0-A343-8AFD-1E6ABDD20E87}"/>
              </a:ext>
            </a:extLst>
          </p:cNvPr>
          <p:cNvCxnSpPr>
            <a:cxnSpLocks/>
            <a:stCxn id="13" idx="3"/>
            <a:endCxn id="22" idx="1"/>
          </p:cNvCxnSpPr>
          <p:nvPr/>
        </p:nvCxnSpPr>
        <p:spPr>
          <a:xfrm flipV="1">
            <a:off x="6894725" y="2230465"/>
            <a:ext cx="16592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42B1C61C-B78E-1C41-AC4B-D4932CA553F8}"/>
              </a:ext>
            </a:extLst>
          </p:cNvPr>
          <p:cNvPicPr>
            <a:picLocks noChangeAspect="1"/>
          </p:cNvPicPr>
          <p:nvPr/>
        </p:nvPicPr>
        <p:blipFill>
          <a:blip r:embed="rId11"/>
          <a:stretch>
            <a:fillRect/>
          </a:stretch>
        </p:blipFill>
        <p:spPr>
          <a:xfrm>
            <a:off x="1469631" y="2863927"/>
            <a:ext cx="381490" cy="392710"/>
          </a:xfrm>
          <a:prstGeom prst="rect">
            <a:avLst/>
          </a:prstGeom>
        </p:spPr>
      </p:pic>
      <p:pic>
        <p:nvPicPr>
          <p:cNvPr id="33" name="图片 32">
            <a:extLst>
              <a:ext uri="{FF2B5EF4-FFF2-40B4-BE49-F238E27FC236}">
                <a16:creationId xmlns:a16="http://schemas.microsoft.com/office/drawing/2014/main" id="{A422C196-66A3-FA41-B299-043B0271638D}"/>
              </a:ext>
            </a:extLst>
          </p:cNvPr>
          <p:cNvPicPr>
            <a:picLocks noChangeAspect="1"/>
          </p:cNvPicPr>
          <p:nvPr/>
        </p:nvPicPr>
        <p:blipFill>
          <a:blip r:embed="rId12"/>
          <a:stretch>
            <a:fillRect/>
          </a:stretch>
        </p:blipFill>
        <p:spPr>
          <a:xfrm>
            <a:off x="4288064" y="2863926"/>
            <a:ext cx="1637530" cy="417625"/>
          </a:xfrm>
          <a:prstGeom prst="rect">
            <a:avLst/>
          </a:prstGeom>
        </p:spPr>
      </p:pic>
      <p:pic>
        <p:nvPicPr>
          <p:cNvPr id="34" name="图片 33">
            <a:extLst>
              <a:ext uri="{FF2B5EF4-FFF2-40B4-BE49-F238E27FC236}">
                <a16:creationId xmlns:a16="http://schemas.microsoft.com/office/drawing/2014/main" id="{BBAE0E42-8208-BA44-B94B-32EBB007BF82}"/>
              </a:ext>
            </a:extLst>
          </p:cNvPr>
          <p:cNvPicPr>
            <a:picLocks noChangeAspect="1"/>
          </p:cNvPicPr>
          <p:nvPr/>
        </p:nvPicPr>
        <p:blipFill>
          <a:blip r:embed="rId13"/>
          <a:stretch>
            <a:fillRect/>
          </a:stretch>
        </p:blipFill>
        <p:spPr>
          <a:xfrm>
            <a:off x="1903786" y="2684849"/>
            <a:ext cx="2294037" cy="349298"/>
          </a:xfrm>
          <a:prstGeom prst="rect">
            <a:avLst/>
          </a:prstGeom>
        </p:spPr>
      </p:pic>
      <p:cxnSp>
        <p:nvCxnSpPr>
          <p:cNvPr id="35" name="直线箭头连接符 34">
            <a:extLst>
              <a:ext uri="{FF2B5EF4-FFF2-40B4-BE49-F238E27FC236}">
                <a16:creationId xmlns:a16="http://schemas.microsoft.com/office/drawing/2014/main" id="{877910D8-9EC5-0841-8A4C-448A82F564A0}"/>
              </a:ext>
            </a:extLst>
          </p:cNvPr>
          <p:cNvCxnSpPr>
            <a:cxnSpLocks/>
            <a:stCxn id="32" idx="3"/>
            <a:endCxn id="33" idx="1"/>
          </p:cNvCxnSpPr>
          <p:nvPr/>
        </p:nvCxnSpPr>
        <p:spPr>
          <a:xfrm>
            <a:off x="1851121" y="3060282"/>
            <a:ext cx="2436943" cy="1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DDC6CE64-CB79-0D47-8AEE-C2BE81C4B0DE}"/>
              </a:ext>
            </a:extLst>
          </p:cNvPr>
          <p:cNvPicPr>
            <a:picLocks noChangeAspect="1"/>
          </p:cNvPicPr>
          <p:nvPr/>
        </p:nvPicPr>
        <p:blipFill>
          <a:blip r:embed="rId14"/>
          <a:stretch>
            <a:fillRect/>
          </a:stretch>
        </p:blipFill>
        <p:spPr>
          <a:xfrm>
            <a:off x="6725317" y="3390791"/>
            <a:ext cx="3657252" cy="335089"/>
          </a:xfrm>
          <a:prstGeom prst="rect">
            <a:avLst/>
          </a:prstGeom>
        </p:spPr>
      </p:pic>
      <p:cxnSp>
        <p:nvCxnSpPr>
          <p:cNvPr id="63" name="直线箭头连接符 62">
            <a:extLst>
              <a:ext uri="{FF2B5EF4-FFF2-40B4-BE49-F238E27FC236}">
                <a16:creationId xmlns:a16="http://schemas.microsoft.com/office/drawing/2014/main" id="{019D0A27-8C47-A347-8B20-B9F549E9A2F8}"/>
              </a:ext>
            </a:extLst>
          </p:cNvPr>
          <p:cNvCxnSpPr>
            <a:cxnSpLocks/>
            <a:stCxn id="33" idx="3"/>
            <a:endCxn id="62" idx="0"/>
          </p:cNvCxnSpPr>
          <p:nvPr/>
        </p:nvCxnSpPr>
        <p:spPr>
          <a:xfrm>
            <a:off x="5925594" y="3072739"/>
            <a:ext cx="2628349" cy="3180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直线箭头连接符 66">
            <a:extLst>
              <a:ext uri="{FF2B5EF4-FFF2-40B4-BE49-F238E27FC236}">
                <a16:creationId xmlns:a16="http://schemas.microsoft.com/office/drawing/2014/main" id="{5A4EBB81-5ED1-004F-A386-AAF2F214D653}"/>
              </a:ext>
            </a:extLst>
          </p:cNvPr>
          <p:cNvCxnSpPr>
            <a:cxnSpLocks/>
            <a:stCxn id="22" idx="2"/>
            <a:endCxn id="62" idx="0"/>
          </p:cNvCxnSpPr>
          <p:nvPr/>
        </p:nvCxnSpPr>
        <p:spPr>
          <a:xfrm flipH="1">
            <a:off x="8553943" y="2442040"/>
            <a:ext cx="719357" cy="9487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4" name="图片 73">
            <a:extLst>
              <a:ext uri="{FF2B5EF4-FFF2-40B4-BE49-F238E27FC236}">
                <a16:creationId xmlns:a16="http://schemas.microsoft.com/office/drawing/2014/main" id="{2DD45004-F663-7246-A742-F6E728407FFE}"/>
              </a:ext>
            </a:extLst>
          </p:cNvPr>
          <p:cNvPicPr>
            <a:picLocks noChangeAspect="1"/>
          </p:cNvPicPr>
          <p:nvPr/>
        </p:nvPicPr>
        <p:blipFill>
          <a:blip r:embed="rId15"/>
          <a:stretch>
            <a:fillRect/>
          </a:stretch>
        </p:blipFill>
        <p:spPr>
          <a:xfrm>
            <a:off x="6210842" y="2678045"/>
            <a:ext cx="2605270" cy="371761"/>
          </a:xfrm>
          <a:prstGeom prst="rect">
            <a:avLst/>
          </a:prstGeom>
        </p:spPr>
      </p:pic>
      <p:pic>
        <p:nvPicPr>
          <p:cNvPr id="79" name="图片 78">
            <a:extLst>
              <a:ext uri="{FF2B5EF4-FFF2-40B4-BE49-F238E27FC236}">
                <a16:creationId xmlns:a16="http://schemas.microsoft.com/office/drawing/2014/main" id="{AB039A8A-C7E4-A24A-859A-E0E31D89AED2}"/>
              </a:ext>
            </a:extLst>
          </p:cNvPr>
          <p:cNvPicPr>
            <a:picLocks noChangeAspect="1"/>
          </p:cNvPicPr>
          <p:nvPr/>
        </p:nvPicPr>
        <p:blipFill>
          <a:blip r:embed="rId16"/>
          <a:stretch>
            <a:fillRect/>
          </a:stretch>
        </p:blipFill>
        <p:spPr>
          <a:xfrm>
            <a:off x="40380" y="3940987"/>
            <a:ext cx="5886115" cy="1297726"/>
          </a:xfrm>
          <a:prstGeom prst="rect">
            <a:avLst/>
          </a:prstGeom>
        </p:spPr>
      </p:pic>
      <p:pic>
        <p:nvPicPr>
          <p:cNvPr id="80" name="图片 79">
            <a:extLst>
              <a:ext uri="{FF2B5EF4-FFF2-40B4-BE49-F238E27FC236}">
                <a16:creationId xmlns:a16="http://schemas.microsoft.com/office/drawing/2014/main" id="{9EDD849D-C512-BF41-B646-A7FF1C12620E}"/>
              </a:ext>
            </a:extLst>
          </p:cNvPr>
          <p:cNvPicPr>
            <a:picLocks noChangeAspect="1"/>
          </p:cNvPicPr>
          <p:nvPr/>
        </p:nvPicPr>
        <p:blipFill>
          <a:blip r:embed="rId17"/>
          <a:stretch>
            <a:fillRect/>
          </a:stretch>
        </p:blipFill>
        <p:spPr>
          <a:xfrm>
            <a:off x="1448521" y="5464281"/>
            <a:ext cx="8096672" cy="1171657"/>
          </a:xfrm>
          <a:prstGeom prst="rect">
            <a:avLst/>
          </a:prstGeom>
        </p:spPr>
      </p:pic>
      <p:pic>
        <p:nvPicPr>
          <p:cNvPr id="84" name="图片 83">
            <a:extLst>
              <a:ext uri="{FF2B5EF4-FFF2-40B4-BE49-F238E27FC236}">
                <a16:creationId xmlns:a16="http://schemas.microsoft.com/office/drawing/2014/main" id="{5F785AAD-C046-CE4E-A49F-CF947D935B9A}"/>
              </a:ext>
            </a:extLst>
          </p:cNvPr>
          <p:cNvPicPr>
            <a:picLocks noChangeAspect="1"/>
          </p:cNvPicPr>
          <p:nvPr/>
        </p:nvPicPr>
        <p:blipFill>
          <a:blip r:embed="rId18"/>
          <a:stretch>
            <a:fillRect/>
          </a:stretch>
        </p:blipFill>
        <p:spPr>
          <a:xfrm>
            <a:off x="6604725" y="4412426"/>
            <a:ext cx="3898436" cy="419689"/>
          </a:xfrm>
          <a:prstGeom prst="rect">
            <a:avLst/>
          </a:prstGeom>
        </p:spPr>
      </p:pic>
      <p:pic>
        <p:nvPicPr>
          <p:cNvPr id="85" name="图片 84">
            <a:extLst>
              <a:ext uri="{FF2B5EF4-FFF2-40B4-BE49-F238E27FC236}">
                <a16:creationId xmlns:a16="http://schemas.microsoft.com/office/drawing/2014/main" id="{052985D6-DB83-A249-86CA-FF456B0355B6}"/>
              </a:ext>
            </a:extLst>
          </p:cNvPr>
          <p:cNvPicPr>
            <a:picLocks noChangeAspect="1"/>
          </p:cNvPicPr>
          <p:nvPr/>
        </p:nvPicPr>
        <p:blipFill rotWithShape="1">
          <a:blip r:embed="rId19"/>
          <a:srcRect t="20801"/>
          <a:stretch/>
        </p:blipFill>
        <p:spPr>
          <a:xfrm>
            <a:off x="10638667" y="4405678"/>
            <a:ext cx="1319329" cy="368344"/>
          </a:xfrm>
          <a:prstGeom prst="rect">
            <a:avLst/>
          </a:prstGeom>
        </p:spPr>
      </p:pic>
    </p:spTree>
    <p:extLst>
      <p:ext uri="{BB962C8B-B14F-4D97-AF65-F5344CB8AC3E}">
        <p14:creationId xmlns:p14="http://schemas.microsoft.com/office/powerpoint/2010/main" val="268696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9D5E7E1-25F2-4941-9781-5C316A89554A}"/>
              </a:ext>
            </a:extLst>
          </p:cNvPr>
          <p:cNvSpPr txBox="1">
            <a:spLocks/>
          </p:cNvSpPr>
          <p:nvPr/>
        </p:nvSpPr>
        <p:spPr>
          <a:xfrm>
            <a:off x="103239" y="142720"/>
            <a:ext cx="11353800" cy="5383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3200" b="1" i="1" dirty="0"/>
              <a:t>APPROACH</a:t>
            </a:r>
            <a:r>
              <a:rPr lang="en-US" altLang="zh-CN" sz="3200" b="1" i="1" dirty="0"/>
              <a:t>—</a:t>
            </a:r>
            <a:r>
              <a:rPr lang="en-US" altLang="zh-CN" sz="2800" b="1" i="1" dirty="0"/>
              <a:t>Joint</a:t>
            </a:r>
            <a:r>
              <a:rPr lang="zh-CN" altLang="en-US" sz="2800" b="1" i="1" dirty="0"/>
              <a:t>  </a:t>
            </a:r>
            <a:r>
              <a:rPr lang="en-US" altLang="zh-CN" sz="2800" b="1" i="1" dirty="0"/>
              <a:t>Modeling</a:t>
            </a:r>
            <a:r>
              <a:rPr lang="zh-CN" altLang="en-US" sz="2800" b="1" i="1" dirty="0"/>
              <a:t> </a:t>
            </a:r>
            <a:endParaRPr lang="en" altLang="zh-CN" sz="2800" b="1" i="1" dirty="0"/>
          </a:p>
        </p:txBody>
      </p:sp>
      <p:pic>
        <p:nvPicPr>
          <p:cNvPr id="5" name="图片 4">
            <a:extLst>
              <a:ext uri="{FF2B5EF4-FFF2-40B4-BE49-F238E27FC236}">
                <a16:creationId xmlns:a16="http://schemas.microsoft.com/office/drawing/2014/main" id="{6C89FFB1-CBDE-4F45-A483-F3ACF1931AED}"/>
              </a:ext>
            </a:extLst>
          </p:cNvPr>
          <p:cNvPicPr>
            <a:picLocks noChangeAspect="1"/>
          </p:cNvPicPr>
          <p:nvPr/>
        </p:nvPicPr>
        <p:blipFill rotWithShape="1">
          <a:blip r:embed="rId3"/>
          <a:srcRect r="15710"/>
          <a:stretch/>
        </p:blipFill>
        <p:spPr>
          <a:xfrm>
            <a:off x="470504" y="642480"/>
            <a:ext cx="5309635" cy="901437"/>
          </a:xfrm>
          <a:prstGeom prst="rect">
            <a:avLst/>
          </a:prstGeom>
        </p:spPr>
      </p:pic>
      <p:pic>
        <p:nvPicPr>
          <p:cNvPr id="6" name="图片 5">
            <a:extLst>
              <a:ext uri="{FF2B5EF4-FFF2-40B4-BE49-F238E27FC236}">
                <a16:creationId xmlns:a16="http://schemas.microsoft.com/office/drawing/2014/main" id="{5A6E23A8-DAEA-CA4C-B709-3B57B2C8639A}"/>
              </a:ext>
            </a:extLst>
          </p:cNvPr>
          <p:cNvPicPr>
            <a:picLocks noChangeAspect="1"/>
          </p:cNvPicPr>
          <p:nvPr/>
        </p:nvPicPr>
        <p:blipFill>
          <a:blip r:embed="rId4"/>
          <a:stretch>
            <a:fillRect/>
          </a:stretch>
        </p:blipFill>
        <p:spPr>
          <a:xfrm>
            <a:off x="5803705" y="764833"/>
            <a:ext cx="5653334" cy="799740"/>
          </a:xfrm>
          <a:prstGeom prst="rect">
            <a:avLst/>
          </a:prstGeom>
        </p:spPr>
      </p:pic>
      <p:pic>
        <p:nvPicPr>
          <p:cNvPr id="7" name="图片 6">
            <a:extLst>
              <a:ext uri="{FF2B5EF4-FFF2-40B4-BE49-F238E27FC236}">
                <a16:creationId xmlns:a16="http://schemas.microsoft.com/office/drawing/2014/main" id="{FEBCFA3F-4932-424E-BE6C-511614B14D78}"/>
              </a:ext>
            </a:extLst>
          </p:cNvPr>
          <p:cNvPicPr>
            <a:picLocks noChangeAspect="1"/>
          </p:cNvPicPr>
          <p:nvPr/>
        </p:nvPicPr>
        <p:blipFill>
          <a:blip r:embed="rId5"/>
          <a:stretch>
            <a:fillRect/>
          </a:stretch>
        </p:blipFill>
        <p:spPr>
          <a:xfrm>
            <a:off x="1862890" y="1648369"/>
            <a:ext cx="5653335" cy="1246404"/>
          </a:xfrm>
          <a:prstGeom prst="rect">
            <a:avLst/>
          </a:prstGeom>
        </p:spPr>
      </p:pic>
      <p:pic>
        <p:nvPicPr>
          <p:cNvPr id="8" name="图片 7">
            <a:extLst>
              <a:ext uri="{FF2B5EF4-FFF2-40B4-BE49-F238E27FC236}">
                <a16:creationId xmlns:a16="http://schemas.microsoft.com/office/drawing/2014/main" id="{A0CCA60A-DA5D-5C42-AC1D-D2F6DCCD10A7}"/>
              </a:ext>
            </a:extLst>
          </p:cNvPr>
          <p:cNvPicPr>
            <a:picLocks noChangeAspect="1"/>
          </p:cNvPicPr>
          <p:nvPr/>
        </p:nvPicPr>
        <p:blipFill>
          <a:blip r:embed="rId6"/>
          <a:stretch>
            <a:fillRect/>
          </a:stretch>
        </p:blipFill>
        <p:spPr>
          <a:xfrm>
            <a:off x="470504" y="4060939"/>
            <a:ext cx="6488966" cy="913939"/>
          </a:xfrm>
          <a:prstGeom prst="rect">
            <a:avLst/>
          </a:prstGeom>
        </p:spPr>
      </p:pic>
      <p:cxnSp>
        <p:nvCxnSpPr>
          <p:cNvPr id="10" name="直线箭头连接符 9">
            <a:extLst>
              <a:ext uri="{FF2B5EF4-FFF2-40B4-BE49-F238E27FC236}">
                <a16:creationId xmlns:a16="http://schemas.microsoft.com/office/drawing/2014/main" id="{D46EB790-D68D-1849-A7FA-60883FDC079A}"/>
              </a:ext>
            </a:extLst>
          </p:cNvPr>
          <p:cNvCxnSpPr>
            <a:cxnSpLocks/>
            <a:stCxn id="5" idx="2"/>
            <a:endCxn id="8" idx="0"/>
          </p:cNvCxnSpPr>
          <p:nvPr/>
        </p:nvCxnSpPr>
        <p:spPr>
          <a:xfrm>
            <a:off x="3125322" y="1543917"/>
            <a:ext cx="589665" cy="251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12768670-A6B4-8B40-87C6-1B2206ED4E58}"/>
              </a:ext>
            </a:extLst>
          </p:cNvPr>
          <p:cNvCxnSpPr>
            <a:cxnSpLocks/>
            <a:stCxn id="6" idx="2"/>
            <a:endCxn id="8" idx="0"/>
          </p:cNvCxnSpPr>
          <p:nvPr/>
        </p:nvCxnSpPr>
        <p:spPr>
          <a:xfrm flipH="1">
            <a:off x="3714987" y="1564573"/>
            <a:ext cx="4915385" cy="2496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C831EE1F-9859-614F-8FA4-DCF5176D6F03}"/>
              </a:ext>
            </a:extLst>
          </p:cNvPr>
          <p:cNvCxnSpPr>
            <a:cxnSpLocks/>
            <a:stCxn id="7" idx="2"/>
            <a:endCxn id="8" idx="0"/>
          </p:cNvCxnSpPr>
          <p:nvPr/>
        </p:nvCxnSpPr>
        <p:spPr>
          <a:xfrm flipH="1">
            <a:off x="3714987" y="2894773"/>
            <a:ext cx="974571" cy="116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90847354-DC2F-E645-83A4-6026EEC8AD96}"/>
              </a:ext>
            </a:extLst>
          </p:cNvPr>
          <p:cNvPicPr>
            <a:picLocks noChangeAspect="1"/>
          </p:cNvPicPr>
          <p:nvPr/>
        </p:nvPicPr>
        <p:blipFill>
          <a:blip r:embed="rId7"/>
          <a:stretch>
            <a:fillRect/>
          </a:stretch>
        </p:blipFill>
        <p:spPr>
          <a:xfrm>
            <a:off x="735752" y="5411795"/>
            <a:ext cx="4578067" cy="492854"/>
          </a:xfrm>
          <a:prstGeom prst="rect">
            <a:avLst/>
          </a:prstGeom>
        </p:spPr>
      </p:pic>
      <p:pic>
        <p:nvPicPr>
          <p:cNvPr id="25" name="图片 24">
            <a:extLst>
              <a:ext uri="{FF2B5EF4-FFF2-40B4-BE49-F238E27FC236}">
                <a16:creationId xmlns:a16="http://schemas.microsoft.com/office/drawing/2014/main" id="{E3527012-DB0B-6849-851E-C8F19046CF1D}"/>
              </a:ext>
            </a:extLst>
          </p:cNvPr>
          <p:cNvPicPr>
            <a:picLocks noChangeAspect="1"/>
          </p:cNvPicPr>
          <p:nvPr/>
        </p:nvPicPr>
        <p:blipFill rotWithShape="1">
          <a:blip r:embed="rId8"/>
          <a:srcRect t="20801"/>
          <a:stretch/>
        </p:blipFill>
        <p:spPr>
          <a:xfrm>
            <a:off x="5423212" y="5411795"/>
            <a:ext cx="1765300" cy="492855"/>
          </a:xfrm>
          <a:prstGeom prst="rect">
            <a:avLst/>
          </a:prstGeom>
        </p:spPr>
      </p:pic>
      <p:pic>
        <p:nvPicPr>
          <p:cNvPr id="26" name="图片 25">
            <a:extLst>
              <a:ext uri="{FF2B5EF4-FFF2-40B4-BE49-F238E27FC236}">
                <a16:creationId xmlns:a16="http://schemas.microsoft.com/office/drawing/2014/main" id="{57C9D035-BCC7-384E-8807-3A4FAA032778}"/>
              </a:ext>
            </a:extLst>
          </p:cNvPr>
          <p:cNvPicPr>
            <a:picLocks noChangeAspect="1"/>
          </p:cNvPicPr>
          <p:nvPr/>
        </p:nvPicPr>
        <p:blipFill>
          <a:blip r:embed="rId9"/>
          <a:stretch>
            <a:fillRect/>
          </a:stretch>
        </p:blipFill>
        <p:spPr>
          <a:xfrm>
            <a:off x="6249400" y="338941"/>
            <a:ext cx="2533650" cy="342096"/>
          </a:xfrm>
          <a:prstGeom prst="rect">
            <a:avLst/>
          </a:prstGeom>
        </p:spPr>
      </p:pic>
      <p:sp>
        <p:nvSpPr>
          <p:cNvPr id="27" name="矩形 26">
            <a:extLst>
              <a:ext uri="{FF2B5EF4-FFF2-40B4-BE49-F238E27FC236}">
                <a16:creationId xmlns:a16="http://schemas.microsoft.com/office/drawing/2014/main" id="{C0D04190-F2C8-DC4E-993F-48BC085E7DA0}"/>
              </a:ext>
            </a:extLst>
          </p:cNvPr>
          <p:cNvSpPr/>
          <p:nvPr/>
        </p:nvSpPr>
        <p:spPr>
          <a:xfrm>
            <a:off x="-23895" y="2296469"/>
            <a:ext cx="3048680" cy="461665"/>
          </a:xfrm>
          <a:prstGeom prst="rect">
            <a:avLst/>
          </a:prstGeom>
        </p:spPr>
        <p:txBody>
          <a:bodyPr wrap="square">
            <a:spAutoFit/>
          </a:bodyPr>
          <a:lstStyle/>
          <a:p>
            <a:r>
              <a:rPr lang="en" altLang="zh-CN" sz="2400" dirty="0">
                <a:latin typeface="LinLibertineI"/>
              </a:rPr>
              <a:t>Se</a:t>
            </a:r>
            <a:r>
              <a:rPr lang="en-US" altLang="zh-CN" sz="2400" dirty="0">
                <a:latin typeface="LinLibertineI"/>
              </a:rPr>
              <a:t>mantic</a:t>
            </a:r>
            <a:r>
              <a:rPr lang="zh-CN" altLang="en-US" sz="2400" dirty="0">
                <a:latin typeface="LinLibertineI"/>
              </a:rPr>
              <a:t> </a:t>
            </a:r>
            <a:r>
              <a:rPr lang="en-US" altLang="zh-CN" sz="2400" dirty="0">
                <a:latin typeface="LinLibertineI"/>
              </a:rPr>
              <a:t>information</a:t>
            </a:r>
            <a:endParaRPr lang="en" altLang="zh-CN" sz="2400" dirty="0"/>
          </a:p>
        </p:txBody>
      </p:sp>
    </p:spTree>
    <p:extLst>
      <p:ext uri="{BB962C8B-B14F-4D97-AF65-F5344CB8AC3E}">
        <p14:creationId xmlns:p14="http://schemas.microsoft.com/office/powerpoint/2010/main" val="17929879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5273</TotalTime>
  <Words>515</Words>
  <Application>Microsoft Macintosh PowerPoint</Application>
  <PresentationFormat>宽屏</PresentationFormat>
  <Paragraphs>53</Paragraphs>
  <Slides>17</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LinLibertineI</vt:lpstr>
      <vt:lpstr>LinLibertineI7</vt:lpstr>
      <vt:lpstr>LinLibertineT</vt:lpstr>
      <vt:lpstr>Arial</vt:lpstr>
      <vt:lpstr>Office 主题​​</vt:lpstr>
      <vt:lpstr>Learning Fashion Compatibility with Bidirectional LSTMs </vt:lpstr>
      <vt:lpstr>Motivation</vt:lpstr>
      <vt:lpstr>PowerPoint 演示文稿</vt:lpstr>
      <vt:lpstr>POLYVORE Dataset</vt:lpstr>
      <vt:lpstr>APPROACH—Fashion Compatibility Learning with Bi-LSTM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Fashion Compatibility with Bidirectional LSTMs </dc:title>
  <dc:creator>poppyzyl@qq.com</dc:creator>
  <cp:lastModifiedBy>poppyzyl@qq.com</cp:lastModifiedBy>
  <cp:revision>64</cp:revision>
  <dcterms:created xsi:type="dcterms:W3CDTF">2020-07-25T05:08:01Z</dcterms:created>
  <dcterms:modified xsi:type="dcterms:W3CDTF">2020-08-07T10:17:26Z</dcterms:modified>
</cp:coreProperties>
</file>